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sldIdLst>
    <p:sldId id="257" r:id="rId2"/>
    <p:sldId id="256" r:id="rId3"/>
    <p:sldId id="258" r:id="rId4"/>
    <p:sldId id="259" r:id="rId5"/>
    <p:sldId id="260" r:id="rId6"/>
    <p:sldId id="273" r:id="rId7"/>
    <p:sldId id="274" r:id="rId8"/>
    <p:sldId id="261" r:id="rId9"/>
    <p:sldId id="262" r:id="rId10"/>
    <p:sldId id="263" r:id="rId11"/>
    <p:sldId id="264" r:id="rId12"/>
    <p:sldId id="265" r:id="rId13"/>
    <p:sldId id="270" r:id="rId14"/>
    <p:sldId id="269" r:id="rId15"/>
    <p:sldId id="272" r:id="rId16"/>
    <p:sldId id="307" r:id="rId17"/>
    <p:sldId id="266" r:id="rId18"/>
    <p:sldId id="311" r:id="rId19"/>
    <p:sldId id="312" r:id="rId20"/>
    <p:sldId id="313" r:id="rId21"/>
    <p:sldId id="271" r:id="rId22"/>
    <p:sldId id="267"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308" r:id="rId36"/>
    <p:sldId id="309" r:id="rId37"/>
    <p:sldId id="287" r:id="rId38"/>
    <p:sldId id="288" r:id="rId39"/>
    <p:sldId id="289" r:id="rId40"/>
    <p:sldId id="290" r:id="rId41"/>
    <p:sldId id="291" r:id="rId42"/>
    <p:sldId id="292" r:id="rId43"/>
    <p:sldId id="294" r:id="rId44"/>
    <p:sldId id="295" r:id="rId45"/>
    <p:sldId id="296" r:id="rId46"/>
    <p:sldId id="297" r:id="rId47"/>
    <p:sldId id="298" r:id="rId48"/>
    <p:sldId id="299" r:id="rId49"/>
    <p:sldId id="304" r:id="rId50"/>
    <p:sldId id="305" r:id="rId51"/>
    <p:sldId id="306" r:id="rId52"/>
    <p:sldId id="301" r:id="rId53"/>
    <p:sldId id="302" r:id="rId54"/>
    <p:sldId id="303" r:id="rId55"/>
  </p:sldIdLst>
  <p:sldSz cx="6858000" cy="9144000" type="letter"/>
  <p:notesSz cx="9144000" cy="6858000"/>
  <p:defaultTextStyle>
    <a:defPPr>
      <a:defRPr lang="el-GR"/>
    </a:defPPr>
    <a:lvl1pPr marL="0" algn="l" defTabSz="914395" rtl="0" eaLnBrk="1" latinLnBrk="0" hangingPunct="1">
      <a:defRPr sz="1801" kern="1200">
        <a:solidFill>
          <a:schemeClr val="tx1"/>
        </a:solidFill>
        <a:latin typeface="+mn-lt"/>
        <a:ea typeface="+mn-ea"/>
        <a:cs typeface="+mn-cs"/>
      </a:defRPr>
    </a:lvl1pPr>
    <a:lvl2pPr marL="457196" algn="l" defTabSz="914395" rtl="0" eaLnBrk="1" latinLnBrk="0" hangingPunct="1">
      <a:defRPr sz="1801" kern="1200">
        <a:solidFill>
          <a:schemeClr val="tx1"/>
        </a:solidFill>
        <a:latin typeface="+mn-lt"/>
        <a:ea typeface="+mn-ea"/>
        <a:cs typeface="+mn-cs"/>
      </a:defRPr>
    </a:lvl2pPr>
    <a:lvl3pPr marL="914395" algn="l" defTabSz="914395" rtl="0" eaLnBrk="1" latinLnBrk="0" hangingPunct="1">
      <a:defRPr sz="1801" kern="1200">
        <a:solidFill>
          <a:schemeClr val="tx1"/>
        </a:solidFill>
        <a:latin typeface="+mn-lt"/>
        <a:ea typeface="+mn-ea"/>
        <a:cs typeface="+mn-cs"/>
      </a:defRPr>
    </a:lvl3pPr>
    <a:lvl4pPr marL="1371591" algn="l" defTabSz="914395" rtl="0" eaLnBrk="1" latinLnBrk="0" hangingPunct="1">
      <a:defRPr sz="1801" kern="1200">
        <a:solidFill>
          <a:schemeClr val="tx1"/>
        </a:solidFill>
        <a:latin typeface="+mn-lt"/>
        <a:ea typeface="+mn-ea"/>
        <a:cs typeface="+mn-cs"/>
      </a:defRPr>
    </a:lvl4pPr>
    <a:lvl5pPr marL="1828789" algn="l" defTabSz="914395" rtl="0" eaLnBrk="1" latinLnBrk="0" hangingPunct="1">
      <a:defRPr sz="1801" kern="1200">
        <a:solidFill>
          <a:schemeClr val="tx1"/>
        </a:solidFill>
        <a:latin typeface="+mn-lt"/>
        <a:ea typeface="+mn-ea"/>
        <a:cs typeface="+mn-cs"/>
      </a:defRPr>
    </a:lvl5pPr>
    <a:lvl6pPr marL="2285985" algn="l" defTabSz="914395" rtl="0" eaLnBrk="1" latinLnBrk="0" hangingPunct="1">
      <a:defRPr sz="1801" kern="1200">
        <a:solidFill>
          <a:schemeClr val="tx1"/>
        </a:solidFill>
        <a:latin typeface="+mn-lt"/>
        <a:ea typeface="+mn-ea"/>
        <a:cs typeface="+mn-cs"/>
      </a:defRPr>
    </a:lvl6pPr>
    <a:lvl7pPr marL="2743182" algn="l" defTabSz="914395" rtl="0" eaLnBrk="1" latinLnBrk="0" hangingPunct="1">
      <a:defRPr sz="1801" kern="1200">
        <a:solidFill>
          <a:schemeClr val="tx1"/>
        </a:solidFill>
        <a:latin typeface="+mn-lt"/>
        <a:ea typeface="+mn-ea"/>
        <a:cs typeface="+mn-cs"/>
      </a:defRPr>
    </a:lvl7pPr>
    <a:lvl8pPr marL="3200380" algn="l" defTabSz="914395" rtl="0" eaLnBrk="1" latinLnBrk="0" hangingPunct="1">
      <a:defRPr sz="1801" kern="1200">
        <a:solidFill>
          <a:schemeClr val="tx1"/>
        </a:solidFill>
        <a:latin typeface="+mn-lt"/>
        <a:ea typeface="+mn-ea"/>
        <a:cs typeface="+mn-cs"/>
      </a:defRPr>
    </a:lvl8pPr>
    <a:lvl9pPr marL="3657576" algn="l" defTabSz="914395" rtl="0" eaLnBrk="1" latinLnBrk="0" hangingPunct="1">
      <a:defRPr sz="18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3" userDrawn="1">
          <p15:clr>
            <a:srgbClr val="A4A3A4"/>
          </p15:clr>
        </p15:guide>
        <p15:guide id="2" pos="2183" userDrawn="1">
          <p15:clr>
            <a:srgbClr val="A4A3A4"/>
          </p15:clr>
        </p15:guide>
        <p15:guide id="3"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79FD"/>
    <a:srgbClr val="4EC3DB"/>
    <a:srgbClr val="20B2EA"/>
    <a:srgbClr val="BE297E"/>
    <a:srgbClr val="6274BA"/>
    <a:srgbClr val="CF7E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2" autoAdjust="0"/>
    <p:restoredTop sz="94660"/>
  </p:normalViewPr>
  <p:slideViewPr>
    <p:cSldViewPr snapToGrid="0" showGuides="1">
      <p:cViewPr varScale="1">
        <p:scale>
          <a:sx n="84" d="100"/>
          <a:sy n="84" d="100"/>
        </p:scale>
        <p:origin x="2394" y="96"/>
      </p:cViewPr>
      <p:guideLst>
        <p:guide orient="horz" pos="2903"/>
        <p:guide pos="218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6350" y="-11290"/>
            <a:ext cx="6878487" cy="916658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206046"/>
            <a:ext cx="4370039" cy="2195069"/>
          </a:xfrm>
        </p:spPr>
        <p:txBody>
          <a:bodyPr anchor="b">
            <a:noAutofit/>
          </a:bodyPr>
          <a:lstStyle>
            <a:lvl1pPr algn="r">
              <a:defRPr sz="405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847947" y="5401113"/>
            <a:ext cx="4370039" cy="1462532"/>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256"/>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311184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4538133"/>
          </a:xfrm>
        </p:spPr>
        <p:txBody>
          <a:bodyPr anchor="ctr">
            <a:normAutofit/>
          </a:bodyPr>
          <a:lstStyle>
            <a:lvl1pPr algn="l">
              <a:defRPr sz="33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457200"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256"/>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241637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825806" y="4842933"/>
            <a:ext cx="4064853" cy="508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457199"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256"/>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596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457199" y="2575984"/>
            <a:ext cx="4760786" cy="3460613"/>
          </a:xfrm>
        </p:spPr>
        <p:txBody>
          <a:bodyPr anchor="b">
            <a:normAutofit/>
          </a:bodyPr>
          <a:lstStyle>
            <a:lvl1pPr algn="l">
              <a:defRPr sz="33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256"/>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2101851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256"/>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17033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812800"/>
            <a:ext cx="4756099" cy="4030133"/>
          </a:xfrm>
        </p:spPr>
        <p:txBody>
          <a:bodyPr anchor="ctr">
            <a:normAutofit/>
          </a:bodyPr>
          <a:lstStyle>
            <a:lvl1pPr algn="l">
              <a:defRPr sz="33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256"/>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48980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256"/>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3155699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12801"/>
            <a:ext cx="734109" cy="7001935"/>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199" y="812801"/>
            <a:ext cx="3896270" cy="7001935"/>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256"/>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29690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256"/>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396544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457199" y="3601158"/>
            <a:ext cx="4760786" cy="2435441"/>
          </a:xfrm>
        </p:spPr>
        <p:txBody>
          <a:bodyPr anchor="b"/>
          <a:lstStyle>
            <a:lvl1pPr algn="l">
              <a:defRPr sz="3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457199" y="6036597"/>
            <a:ext cx="4760786" cy="11472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256"/>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128449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176106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457200" y="2880785"/>
            <a:ext cx="2316082" cy="51743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2901903" y="2880787"/>
            <a:ext cx="2316083" cy="517436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defTabSz="289256"/>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279742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5" cy="1761067"/>
          </a:xfrm>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457199"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457199" y="3649662"/>
            <a:ext cx="2318004" cy="4405489"/>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2899980"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2899980" y="3649662"/>
            <a:ext cx="2318004" cy="4405489"/>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defTabSz="289256"/>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166536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57199" y="812800"/>
            <a:ext cx="4760786" cy="1761067"/>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defTabSz="289256"/>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376205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3" name="Footer Placeholder 2"/>
          <p:cNvSpPr>
            <a:spLocks noGrp="1"/>
          </p:cNvSpPr>
          <p:nvPr>
            <p:ph type="ftr" sz="quarter" idx="11"/>
          </p:nvPr>
        </p:nvSpPr>
        <p:spPr/>
        <p:txBody>
          <a:bodyPr/>
          <a:lstStyle/>
          <a:p>
            <a:pPr defTabSz="289256"/>
            <a:endParaRPr lang="el-GR"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304187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199" y="1998139"/>
            <a:ext cx="2092637" cy="1704621"/>
          </a:xfrm>
        </p:spPr>
        <p:txBody>
          <a:bodyPr anchor="b">
            <a:normAutofit/>
          </a:bodyPr>
          <a:lstStyle>
            <a:lvl1pPr>
              <a:defRPr sz="1500"/>
            </a:lvl1pPr>
          </a:lstStyle>
          <a:p>
            <a:r>
              <a:rPr lang="el-GR" smtClean="0"/>
              <a:t>Στυλ κύριου τίτλου</a:t>
            </a:r>
            <a:endParaRPr lang="en-US" dirty="0"/>
          </a:p>
        </p:txBody>
      </p:sp>
      <p:sp>
        <p:nvSpPr>
          <p:cNvPr id="3" name="Content Placeholder 2"/>
          <p:cNvSpPr>
            <a:spLocks noGrp="1"/>
          </p:cNvSpPr>
          <p:nvPr>
            <p:ph idx="1"/>
          </p:nvPr>
        </p:nvSpPr>
        <p:spPr>
          <a:xfrm>
            <a:off x="2678456" y="686567"/>
            <a:ext cx="2539528" cy="7368583"/>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57199" y="3702759"/>
            <a:ext cx="2092637" cy="3445932"/>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defTabSz="289256"/>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337950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199" y="6400800"/>
            <a:ext cx="4760786" cy="755651"/>
          </a:xfrm>
        </p:spPr>
        <p:txBody>
          <a:bodyPr anchor="b">
            <a:normAutofit/>
          </a:bodyPr>
          <a:lstStyle>
            <a:lvl1pPr algn="l">
              <a:defRPr sz="18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57199" y="812800"/>
            <a:ext cx="4760786" cy="5127624"/>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l-GR" dirty="0"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57199" y="7156451"/>
            <a:ext cx="4760786" cy="898699"/>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defTabSz="289256"/>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173699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1290"/>
            <a:ext cx="6878488" cy="9166580"/>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12800"/>
            <a:ext cx="4760785" cy="1761067"/>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199" y="2880787"/>
            <a:ext cx="4760786" cy="5174364"/>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4053944" y="8055152"/>
            <a:ext cx="513099"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289256"/>
            <a:fld id="{D97302C1-199F-4E9E-B61D-F5EA4B822549}" type="datetimeFigureOut">
              <a:rPr lang="el-GR" smtClean="0">
                <a:solidFill>
                  <a:prstClr val="black">
                    <a:tint val="75000"/>
                  </a:prstClr>
                </a:solidFill>
              </a:rPr>
              <a:pPr defTabSz="289256"/>
              <a:t>19/9/2023</a:t>
            </a:fld>
            <a:endParaRPr lang="el-GR" dirty="0">
              <a:solidFill>
                <a:prstClr val="black">
                  <a:tint val="75000"/>
                </a:prstClr>
              </a:solidFill>
            </a:endParaRPr>
          </a:p>
        </p:txBody>
      </p:sp>
      <p:sp>
        <p:nvSpPr>
          <p:cNvPr id="5" name="Footer Placeholder 4"/>
          <p:cNvSpPr>
            <a:spLocks noGrp="1"/>
          </p:cNvSpPr>
          <p:nvPr>
            <p:ph type="ftr" sz="quarter" idx="3"/>
          </p:nvPr>
        </p:nvSpPr>
        <p:spPr>
          <a:xfrm>
            <a:off x="457200" y="8055152"/>
            <a:ext cx="346723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289256"/>
            <a:endParaRPr lang="el-GR" dirty="0">
              <a:solidFill>
                <a:prstClr val="black">
                  <a:tint val="75000"/>
                </a:prstClr>
              </a:solidFill>
            </a:endParaRPr>
          </a:p>
        </p:txBody>
      </p:sp>
      <p:sp>
        <p:nvSpPr>
          <p:cNvPr id="6" name="Slide Number Placeholder 5"/>
          <p:cNvSpPr>
            <a:spLocks noGrp="1"/>
          </p:cNvSpPr>
          <p:nvPr>
            <p:ph type="sldNum" sz="quarter" idx="4"/>
          </p:nvPr>
        </p:nvSpPr>
        <p:spPr>
          <a:xfrm>
            <a:off x="4833507" y="8055152"/>
            <a:ext cx="384479" cy="486833"/>
          </a:xfrm>
          <a:prstGeom prst="rect">
            <a:avLst/>
          </a:prstGeom>
        </p:spPr>
        <p:txBody>
          <a:bodyPr vert="horz" lIns="91440" tIns="45720" rIns="91440" bIns="45720" rtlCol="0" anchor="ctr"/>
          <a:lstStyle>
            <a:lvl1pPr algn="r">
              <a:defRPr sz="675">
                <a:solidFill>
                  <a:schemeClr val="accent1"/>
                </a:solidFill>
              </a:defRPr>
            </a:lvl1pPr>
          </a:lstStyle>
          <a:p>
            <a:pPr defTabSz="289256"/>
            <a:fld id="{8C16075A-4C84-4DF1-AB61-2321A60698B5}" type="slidenum">
              <a:rPr lang="el-GR" smtClean="0">
                <a:solidFill>
                  <a:srgbClr val="F496CB">
                    <a:lumMod val="75000"/>
                  </a:srgbClr>
                </a:solidFill>
              </a:rPr>
              <a:pPr defTabSz="289256"/>
              <a:t>‹#›</a:t>
            </a:fld>
            <a:endParaRPr lang="el-GR" dirty="0">
              <a:solidFill>
                <a:srgbClr val="F496CB">
                  <a:lumMod val="75000"/>
                </a:srgbClr>
              </a:solidFill>
            </a:endParaRPr>
          </a:p>
        </p:txBody>
      </p:sp>
    </p:spTree>
    <p:extLst>
      <p:ext uri="{BB962C8B-B14F-4D97-AF65-F5344CB8AC3E}">
        <p14:creationId xmlns:p14="http://schemas.microsoft.com/office/powerpoint/2010/main" val="171286606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theralab.cut.ac.c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47947" y="432000"/>
            <a:ext cx="4370039" cy="3145818"/>
          </a:xfrm>
        </p:spPr>
        <p:txBody>
          <a:bodyPr>
            <a:normAutofit fontScale="90000"/>
          </a:bodyPr>
          <a:lstStyle/>
          <a:p>
            <a:pPr algn="ctr"/>
            <a:r>
              <a:rPr lang="el-GR" sz="1600" dirty="0" smtClean="0">
                <a:solidFill>
                  <a:schemeClr val="accent2">
                    <a:lumMod val="50000"/>
                  </a:schemeClr>
                </a:solidFill>
                <a:latin typeface="Arial" panose="020B0604020202020204" pitchFamily="34" charset="0"/>
                <a:cs typeface="Arial" panose="020B0604020202020204" pitchFamily="34" charset="0"/>
              </a:rPr>
              <a:t>Διιδρυματικό Διατμηματικό </a:t>
            </a:r>
            <a:r>
              <a:rPr lang="el-GR" sz="1600" dirty="0">
                <a:solidFill>
                  <a:schemeClr val="accent2">
                    <a:lumMod val="50000"/>
                  </a:schemeClr>
                </a:solidFill>
                <a:latin typeface="Arial" panose="020B0604020202020204" pitchFamily="34" charset="0"/>
                <a:cs typeface="Arial" panose="020B0604020202020204" pitchFamily="34" charset="0"/>
              </a:rPr>
              <a:t>Πρόγραμμα </a:t>
            </a:r>
            <a:r>
              <a:rPr lang="el-GR" sz="1600" dirty="0" smtClean="0">
                <a:solidFill>
                  <a:schemeClr val="accent2">
                    <a:lumMod val="50000"/>
                  </a:schemeClr>
                </a:solidFill>
                <a:latin typeface="Arial" panose="020B0604020202020204" pitchFamily="34" charset="0"/>
                <a:cs typeface="Arial" panose="020B0604020202020204" pitchFamily="34" charset="0"/>
              </a:rPr>
              <a:t>Μεταπτυχιακών Σπουδών</a:t>
            </a:r>
            <a:r>
              <a:rPr lang="el-GR" sz="1800" dirty="0" smtClean="0">
                <a:solidFill>
                  <a:schemeClr val="accent2">
                    <a:lumMod val="50000"/>
                  </a:schemeClr>
                </a:solidFill>
                <a:latin typeface="Arial" panose="020B0604020202020204" pitchFamily="34" charset="0"/>
                <a:cs typeface="Arial" panose="020B0604020202020204" pitchFamily="34" charset="0"/>
              </a:rPr>
              <a:t/>
            </a:r>
            <a:br>
              <a:rPr lang="el-GR" sz="1800" dirty="0" smtClean="0">
                <a:solidFill>
                  <a:schemeClr val="accent2">
                    <a:lumMod val="50000"/>
                  </a:schemeClr>
                </a:solidFill>
                <a:latin typeface="Arial" panose="020B0604020202020204" pitchFamily="34" charset="0"/>
                <a:cs typeface="Arial" panose="020B0604020202020204" pitchFamily="34" charset="0"/>
              </a:rPr>
            </a:br>
            <a:r>
              <a:rPr lang="el-GR" sz="3200" dirty="0">
                <a:solidFill>
                  <a:schemeClr val="accent2">
                    <a:lumMod val="50000"/>
                  </a:schemeClr>
                </a:solidFill>
                <a:latin typeface="Arial" panose="020B0604020202020204" pitchFamily="34" charset="0"/>
                <a:cs typeface="Arial" panose="020B0604020202020204" pitchFamily="34" charset="0"/>
              </a:rPr>
              <a:t/>
            </a:r>
            <a:br>
              <a:rPr lang="el-GR" sz="3200" dirty="0">
                <a:solidFill>
                  <a:schemeClr val="accent2">
                    <a:lumMod val="50000"/>
                  </a:schemeClr>
                </a:solidFill>
                <a:latin typeface="Arial" panose="020B0604020202020204" pitchFamily="34" charset="0"/>
                <a:cs typeface="Arial" panose="020B0604020202020204" pitchFamily="34" charset="0"/>
              </a:rPr>
            </a:br>
            <a:r>
              <a:rPr lang="el-GR" sz="3200" b="1" dirty="0" smtClean="0">
                <a:solidFill>
                  <a:schemeClr val="accent2">
                    <a:lumMod val="50000"/>
                  </a:schemeClr>
                </a:solidFill>
                <a:latin typeface="Arial" panose="020B0604020202020204" pitchFamily="34" charset="0"/>
                <a:cs typeface="Arial" panose="020B0604020202020204" pitchFamily="34" charset="0"/>
              </a:rPr>
              <a:t>ΕΠΙΣΤΗΜΕΣ ΤΩΝ ΔΙΑΤΑΡΑΧΩΝ ΤΗΣ ΕΠΙΚΟΙΝΩΝΙΑΣ</a:t>
            </a:r>
            <a:r>
              <a:rPr lang="el-GR" sz="2400" b="1" dirty="0" smtClean="0">
                <a:solidFill>
                  <a:schemeClr val="accent2">
                    <a:lumMod val="75000"/>
                  </a:schemeClr>
                </a:solidFill>
                <a:latin typeface="Arial" panose="020B0604020202020204" pitchFamily="34" charset="0"/>
                <a:cs typeface="Arial" panose="020B0604020202020204" pitchFamily="34" charset="0"/>
              </a:rPr>
              <a:t/>
            </a:r>
            <a:br>
              <a:rPr lang="el-GR" sz="2400" b="1" dirty="0" smtClean="0">
                <a:solidFill>
                  <a:schemeClr val="accent2">
                    <a:lumMod val="75000"/>
                  </a:schemeClr>
                </a:solidFill>
                <a:latin typeface="Arial" panose="020B0604020202020204" pitchFamily="34" charset="0"/>
                <a:cs typeface="Arial" panose="020B0604020202020204" pitchFamily="34" charset="0"/>
              </a:rPr>
            </a:br>
            <a:r>
              <a:rPr lang="el-GR" sz="2400" b="1" dirty="0">
                <a:solidFill>
                  <a:schemeClr val="accent2">
                    <a:lumMod val="75000"/>
                  </a:schemeClr>
                </a:solidFill>
              </a:rPr>
              <a:t/>
            </a:r>
            <a:br>
              <a:rPr lang="el-GR" sz="2400" b="1" dirty="0">
                <a:solidFill>
                  <a:schemeClr val="accent2">
                    <a:lumMod val="75000"/>
                  </a:schemeClr>
                </a:solidFill>
              </a:rPr>
            </a:br>
            <a:endParaRPr lang="el-GR" sz="2000" b="1" dirty="0">
              <a:solidFill>
                <a:schemeClr val="accent6">
                  <a:lumMod val="75000"/>
                </a:schemeClr>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966" y="3204000"/>
            <a:ext cx="4205104" cy="2808000"/>
          </a:xfrm>
          <a:prstGeom prst="rect">
            <a:avLst/>
          </a:prstGeom>
          <a:effectLst>
            <a:outerShdw blurRad="50800" dist="38100" dir="2700000" algn="tl" rotWithShape="0">
              <a:prstClr val="black">
                <a:alpha val="40000"/>
              </a:prstClr>
            </a:outerShdw>
          </a:effectLst>
        </p:spPr>
      </p:pic>
      <p:pic>
        <p:nvPicPr>
          <p:cNvPr id="1026" name="Picture 2" descr="ΑΡΙΣΤΟΤΕΛΕΙΟ ΠΑΝΕΠΙΣΤΗΜΙΟ ΘΕΣΣΑΛΟΝΙΚΗΣ"/>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78000"/>
                    </a14:imgEffect>
                    <a14:imgEffect>
                      <a14:brightnessContrast contrast="67000"/>
                    </a14:imgEffect>
                  </a14:imgLayer>
                </a14:imgProps>
              </a:ext>
              <a:ext uri="{28A0092B-C50C-407E-A947-70E740481C1C}">
                <a14:useLocalDpi xmlns:a14="http://schemas.microsoft.com/office/drawing/2010/main" val="0"/>
              </a:ext>
            </a:extLst>
          </a:blip>
          <a:srcRect/>
          <a:stretch>
            <a:fillRect/>
          </a:stretch>
        </p:blipFill>
        <p:spPr bwMode="auto">
          <a:xfrm>
            <a:off x="2766060" y="7400559"/>
            <a:ext cx="2451926" cy="7665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8" name="Picture 4" descr="Πανεπιστήμιο Μακεδονίας" hidden="1"/>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88000"/>
                    </a14:imgEffect>
                    <a14:imgEffect>
                      <a14:brightnessContrast contrast="50000"/>
                    </a14:imgEffect>
                  </a14:imgLayer>
                </a14:imgProps>
              </a:ext>
              <a:ext uri="{28A0092B-C50C-407E-A947-70E740481C1C}">
                <a14:useLocalDpi xmlns:a14="http://schemas.microsoft.com/office/drawing/2010/main" val="0"/>
              </a:ext>
            </a:extLst>
          </a:blip>
          <a:srcRect/>
          <a:stretch>
            <a:fillRect/>
          </a:stretch>
        </p:blipFill>
        <p:spPr bwMode="auto">
          <a:xfrm>
            <a:off x="276904" y="7123472"/>
            <a:ext cx="2260555" cy="13207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hidden="1"/>
          <p:cNvSpPr txBox="1"/>
          <p:nvPr/>
        </p:nvSpPr>
        <p:spPr>
          <a:xfrm>
            <a:off x="864000" y="6300000"/>
            <a:ext cx="4588110" cy="446276"/>
          </a:xfrm>
          <a:prstGeom prst="rect">
            <a:avLst/>
          </a:prstGeom>
          <a:noFill/>
        </p:spPr>
        <p:txBody>
          <a:bodyPr wrap="square" rtlCol="0">
            <a:spAutoFit/>
          </a:bodyPr>
          <a:lstStyle/>
          <a:p>
            <a:r>
              <a:rPr lang="el-GR" sz="2300" b="1" dirty="0">
                <a:solidFill>
                  <a:schemeClr val="accent2">
                    <a:lumMod val="50000"/>
                  </a:schemeClr>
                </a:solidFill>
                <a:latin typeface="Arial" panose="020B0604020202020204" pitchFamily="34" charset="0"/>
                <a:ea typeface="+mj-ea"/>
                <a:cs typeface="Arial" panose="020B0604020202020204" pitchFamily="34" charset="0"/>
              </a:rPr>
              <a:t>ΟΔΗΓΟΣ ΣΠΟΥΔΩΝ 2023-2025</a:t>
            </a:r>
            <a:endParaRPr lang="el-GR" sz="2300" dirty="0">
              <a:solidFill>
                <a:schemeClr val="accent2">
                  <a:lumMod val="50000"/>
                </a:schemeClr>
              </a:solidFill>
              <a:latin typeface="Arial" panose="020B0604020202020204" pitchFamily="34" charset="0"/>
              <a:cs typeface="Arial" panose="020B0604020202020204" pitchFamily="34" charset="0"/>
            </a:endParaRPr>
          </a:p>
        </p:txBody>
      </p:sp>
      <p:pic>
        <p:nvPicPr>
          <p:cNvPr id="7" name="Εικόνα 6"/>
          <p:cNvPicPr/>
          <p:nvPr/>
        </p:nvPicPr>
        <p:blipFill>
          <a:blip r:embed="rId7">
            <a:extLst>
              <a:ext uri="{28A0092B-C50C-407E-A947-70E740481C1C}">
                <a14:useLocalDpi xmlns:a14="http://schemas.microsoft.com/office/drawing/2010/main" val="0"/>
              </a:ext>
            </a:extLst>
          </a:blip>
          <a:srcRect/>
          <a:stretch>
            <a:fillRect/>
          </a:stretch>
        </p:blipFill>
        <p:spPr bwMode="auto">
          <a:xfrm>
            <a:off x="285115" y="7098028"/>
            <a:ext cx="2332990" cy="1371600"/>
          </a:xfrm>
          <a:prstGeom prst="rect">
            <a:avLst/>
          </a:prstGeom>
          <a:noFill/>
          <a:ln>
            <a:noFill/>
          </a:ln>
          <a:effectLst/>
        </p:spPr>
      </p:pic>
      <p:sp>
        <p:nvSpPr>
          <p:cNvPr id="4" name="TextBox 3"/>
          <p:cNvSpPr txBox="1"/>
          <p:nvPr/>
        </p:nvSpPr>
        <p:spPr>
          <a:xfrm>
            <a:off x="926966" y="6160770"/>
            <a:ext cx="4205104" cy="415498"/>
          </a:xfrm>
          <a:prstGeom prst="rect">
            <a:avLst/>
          </a:prstGeom>
          <a:noFill/>
        </p:spPr>
        <p:txBody>
          <a:bodyPr wrap="square" rtlCol="0">
            <a:spAutoFit/>
          </a:bodyPr>
          <a:lstStyle/>
          <a:p>
            <a:pPr algn="ctr"/>
            <a:r>
              <a:rPr lang="el-GR" sz="2100" b="1" dirty="0" smtClean="0">
                <a:solidFill>
                  <a:schemeClr val="accent2">
                    <a:lumMod val="50000"/>
                  </a:schemeClr>
                </a:solidFill>
                <a:latin typeface="Arial" panose="020B0604020202020204" pitchFamily="34" charset="0"/>
                <a:cs typeface="Arial" panose="020B0604020202020204" pitchFamily="34" charset="0"/>
              </a:rPr>
              <a:t>ΟΔΗΓΟΣ </a:t>
            </a:r>
            <a:r>
              <a:rPr lang="el-GR" sz="2100" b="1" smtClean="0">
                <a:solidFill>
                  <a:schemeClr val="accent2">
                    <a:lumMod val="50000"/>
                  </a:schemeClr>
                </a:solidFill>
                <a:latin typeface="Arial" panose="020B0604020202020204" pitchFamily="34" charset="0"/>
                <a:cs typeface="Arial" panose="020B0604020202020204" pitchFamily="34" charset="0"/>
              </a:rPr>
              <a:t>ΣΠΟΥΔΩΝ </a:t>
            </a:r>
            <a:r>
              <a:rPr lang="el-GR" sz="2100" b="1" smtClean="0">
                <a:solidFill>
                  <a:schemeClr val="accent2">
                    <a:lumMod val="50000"/>
                  </a:schemeClr>
                </a:solidFill>
                <a:latin typeface="Arial" panose="020B0604020202020204" pitchFamily="34" charset="0"/>
                <a:cs typeface="Arial" panose="020B0604020202020204" pitchFamily="34" charset="0"/>
              </a:rPr>
              <a:t>2023-2025</a:t>
            </a:r>
            <a:endParaRPr lang="el-GR" sz="2100" b="1"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956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4320" y="1085850"/>
            <a:ext cx="5003577" cy="1918688"/>
          </a:xfrm>
        </p:spPr>
        <p:txBody>
          <a:bodyPr>
            <a:noAutofit/>
          </a:bodyPr>
          <a:lstStyle/>
          <a:p>
            <a:r>
              <a:rPr lang="el-GR" sz="2000" b="1" dirty="0">
                <a:solidFill>
                  <a:schemeClr val="accent2">
                    <a:lumMod val="50000"/>
                  </a:schemeClr>
                </a:solidFill>
                <a:latin typeface="Arial" panose="020B0604020202020204" pitchFamily="34" charset="0"/>
                <a:cs typeface="Arial" panose="020B0604020202020204" pitchFamily="34" charset="0"/>
              </a:rPr>
              <a:t>Αρετή </a:t>
            </a:r>
            <a:r>
              <a:rPr lang="el-GR" sz="2000" b="1" dirty="0" smtClean="0">
                <a:solidFill>
                  <a:schemeClr val="accent2">
                    <a:lumMod val="50000"/>
                  </a:schemeClr>
                </a:solidFill>
                <a:latin typeface="Arial" panose="020B0604020202020204" pitchFamily="34" charset="0"/>
                <a:cs typeface="Arial" panose="020B0604020202020204" pitchFamily="34" charset="0"/>
              </a:rPr>
              <a:t>Οκαλίδου</a:t>
            </a:r>
            <a:r>
              <a:rPr lang="el-GR" sz="2400" b="1" dirty="0" smtClean="0">
                <a:solidFill>
                  <a:schemeClr val="tx1"/>
                </a:solidFill>
                <a:latin typeface="Arial" panose="020B0604020202020204" pitchFamily="34" charset="0"/>
                <a:cs typeface="Arial" panose="020B0604020202020204" pitchFamily="34" charset="0"/>
              </a:rPr>
              <a:t/>
            </a:r>
            <a:br>
              <a:rPr lang="el-GR" sz="2400" b="1" dirty="0" smtClean="0">
                <a:solidFill>
                  <a:schemeClr val="tx1"/>
                </a:solidFill>
                <a:latin typeface="Arial" panose="020B0604020202020204" pitchFamily="34" charset="0"/>
                <a:cs typeface="Arial" panose="020B0604020202020204" pitchFamily="34" charset="0"/>
              </a:rPr>
            </a:br>
            <a:r>
              <a:rPr lang="el-GR" sz="1800" dirty="0" smtClean="0">
                <a:solidFill>
                  <a:schemeClr val="tx1"/>
                </a:solidFill>
                <a:latin typeface="Arial" panose="020B0604020202020204" pitchFamily="34" charset="0"/>
                <a:cs typeface="Arial" panose="020B0604020202020204" pitchFamily="34" charset="0"/>
              </a:rPr>
              <a:t>Καθηγήτρια</a:t>
            </a:r>
            <a:r>
              <a:rPr lang="el-GR" sz="1400" dirty="0" smtClean="0">
                <a:solidFill>
                  <a:schemeClr val="tx1"/>
                </a:solidFill>
                <a:latin typeface="Arial" panose="020B0604020202020204" pitchFamily="34" charset="0"/>
                <a:cs typeface="Arial" panose="020B0604020202020204" pitchFamily="34" charset="0"/>
              </a:rPr>
              <a:t/>
            </a:r>
            <a:br>
              <a:rPr lang="el-GR" sz="1400" dirty="0" smtClean="0">
                <a:solidFill>
                  <a:schemeClr val="tx1"/>
                </a:solidFill>
                <a:latin typeface="Arial" panose="020B0604020202020204" pitchFamily="34" charset="0"/>
                <a:cs typeface="Arial" panose="020B0604020202020204" pitchFamily="34" charset="0"/>
              </a:rPr>
            </a:br>
            <a:r>
              <a:rPr lang="el-GR" sz="1400" dirty="0" smtClean="0">
                <a:solidFill>
                  <a:schemeClr val="tx1"/>
                </a:solidFill>
                <a:latin typeface="Arial" panose="020B0604020202020204" pitchFamily="34" charset="0"/>
                <a:cs typeface="Arial" panose="020B0604020202020204" pitchFamily="34" charset="0"/>
              </a:rPr>
              <a:t>Πανεπιστήμιο Μακεδονίας</a:t>
            </a:r>
            <a:br>
              <a:rPr lang="el-GR" sz="1400" dirty="0" smtClean="0">
                <a:solidFill>
                  <a:schemeClr val="tx1"/>
                </a:solidFill>
                <a:latin typeface="Arial" panose="020B0604020202020204" pitchFamily="34" charset="0"/>
                <a:cs typeface="Arial" panose="020B0604020202020204" pitchFamily="34" charset="0"/>
              </a:rPr>
            </a:br>
            <a:r>
              <a:rPr lang="el-GR" sz="1400" dirty="0" smtClean="0">
                <a:solidFill>
                  <a:schemeClr val="tx1"/>
                </a:solidFill>
                <a:latin typeface="Arial" panose="020B0604020202020204" pitchFamily="34" charset="0"/>
                <a:cs typeface="Arial" panose="020B0604020202020204" pitchFamily="34" charset="0"/>
              </a:rPr>
              <a:t/>
            </a:r>
            <a:br>
              <a:rPr lang="el-GR" sz="1400" dirty="0" smtClean="0">
                <a:solidFill>
                  <a:schemeClr val="tx1"/>
                </a:solidFill>
                <a:latin typeface="Arial" panose="020B0604020202020204" pitchFamily="34" charset="0"/>
                <a:cs typeface="Arial" panose="020B0604020202020204" pitchFamily="34" charset="0"/>
              </a:rPr>
            </a:br>
            <a:r>
              <a:rPr lang="el-GR" sz="1400" dirty="0" smtClean="0">
                <a:solidFill>
                  <a:schemeClr val="tx1"/>
                </a:solidFill>
                <a:latin typeface="Arial" panose="020B0604020202020204" pitchFamily="34" charset="0"/>
                <a:cs typeface="Arial" panose="020B0604020202020204" pitchFamily="34" charset="0"/>
              </a:rPr>
              <a:t>Διευθύντρια του Δ.Δ.Π.Μ.Σ.</a:t>
            </a:r>
            <a:br>
              <a:rPr lang="el-GR" sz="1400" dirty="0" smtClean="0">
                <a:solidFill>
                  <a:schemeClr val="tx1"/>
                </a:solidFill>
                <a:latin typeface="Arial" panose="020B0604020202020204" pitchFamily="34" charset="0"/>
                <a:cs typeface="Arial" panose="020B0604020202020204" pitchFamily="34" charset="0"/>
              </a:rPr>
            </a:br>
            <a:r>
              <a:rPr lang="el-GR" sz="1400" dirty="0" smtClean="0">
                <a:solidFill>
                  <a:schemeClr val="tx1"/>
                </a:solidFill>
                <a:latin typeface="Arial" panose="020B0604020202020204" pitchFamily="34" charset="0"/>
                <a:cs typeface="Arial" panose="020B0604020202020204" pitchFamily="34" charset="0"/>
              </a:rPr>
              <a:t>Επιστήμες των Διαταραχών </a:t>
            </a:r>
            <a:br>
              <a:rPr lang="el-GR" sz="1400" dirty="0" smtClean="0">
                <a:solidFill>
                  <a:schemeClr val="tx1"/>
                </a:solidFill>
                <a:latin typeface="Arial" panose="020B0604020202020204" pitchFamily="34" charset="0"/>
                <a:cs typeface="Arial" panose="020B0604020202020204" pitchFamily="34" charset="0"/>
              </a:rPr>
            </a:br>
            <a:r>
              <a:rPr lang="el-GR" sz="1400" dirty="0" smtClean="0">
                <a:solidFill>
                  <a:schemeClr val="tx1"/>
                </a:solidFill>
                <a:latin typeface="Arial" panose="020B0604020202020204" pitchFamily="34" charset="0"/>
                <a:cs typeface="Arial" panose="020B0604020202020204" pitchFamily="34" charset="0"/>
              </a:rPr>
              <a:t>της Επικοινωνίας </a:t>
            </a:r>
            <a:endParaRPr lang="el-GR" sz="1400" dirty="0">
              <a:solidFill>
                <a:schemeClr val="tx1"/>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182880" y="3223260"/>
            <a:ext cx="5303520" cy="5920740"/>
          </a:xfrm>
        </p:spPr>
        <p:txBody>
          <a:bodyPr>
            <a:normAutofit/>
          </a:bodyPr>
          <a:lstStyle/>
          <a:p>
            <a:pPr marL="0" indent="0" algn="just">
              <a:buNone/>
            </a:pPr>
            <a:r>
              <a:rPr lang="el-GR" sz="1100" dirty="0">
                <a:latin typeface="Arial" panose="020B0604020202020204" pitchFamily="34" charset="0"/>
                <a:cs typeface="Arial" panose="020B0604020202020204" pitchFamily="34" charset="0"/>
              </a:rPr>
              <a:t>H Αρετή Οκαλίδου, Ph.D., CCC-SLP, είναι Καθηγήτρια Λογοπαθολογίας και Αγωγής Λόγου στο Τμήμα Εκπαιδευτικής και Κοινωνικής Πολιτικής του Πανεπιστημίου Μακεδονίας και Διευθύντρια του Διιδρυματικού Διατμηματικού </a:t>
            </a:r>
            <a:r>
              <a:rPr lang="el-GR" sz="1100" dirty="0" smtClean="0">
                <a:latin typeface="Arial" panose="020B0604020202020204" pitchFamily="34" charset="0"/>
                <a:cs typeface="Arial" panose="020B0604020202020204" pitchFamily="34" charset="0"/>
              </a:rPr>
              <a:t>Μεταπτυχιακού </a:t>
            </a:r>
            <a:r>
              <a:rPr lang="el-GR" sz="1100" dirty="0">
                <a:latin typeface="Arial" panose="020B0604020202020204" pitchFamily="34" charset="0"/>
                <a:cs typeface="Arial" panose="020B0604020202020204" pitchFamily="34" charset="0"/>
              </a:rPr>
              <a:t>Προγράμματος στις Επιστήμες των Διαταραχών της Επικοινωνίας.  Έχει κλινική ειδίκευση στη </a:t>
            </a:r>
            <a:r>
              <a:rPr lang="el-GR" sz="1100" dirty="0" smtClean="0">
                <a:latin typeface="Arial" panose="020B0604020202020204" pitchFamily="34" charset="0"/>
                <a:cs typeface="Arial" panose="020B0604020202020204" pitchFamily="34" charset="0"/>
              </a:rPr>
              <a:t>Λογοπαθολογία </a:t>
            </a:r>
            <a:r>
              <a:rPr lang="el-GR" sz="1100" dirty="0">
                <a:latin typeface="Arial" panose="020B0604020202020204" pitchFamily="34" charset="0"/>
                <a:cs typeface="Arial" panose="020B0604020202020204" pitchFamily="34" charset="0"/>
              </a:rPr>
              <a:t>(CCC-SLP, A.S.H.A) και διδακτορικό στις Επιστήμες Λόγου και Ακοής από το </a:t>
            </a:r>
            <a:r>
              <a:rPr lang="el-GR" sz="1100" dirty="0" smtClean="0">
                <a:latin typeface="Arial" panose="020B0604020202020204" pitchFamily="34" charset="0"/>
                <a:cs typeface="Arial" panose="020B0604020202020204" pitchFamily="34" charset="0"/>
              </a:rPr>
              <a:t>City University </a:t>
            </a:r>
            <a:r>
              <a:rPr lang="el-GR" sz="1100" dirty="0">
                <a:latin typeface="Arial" panose="020B0604020202020204" pitchFamily="34" charset="0"/>
                <a:cs typeface="Arial" panose="020B0604020202020204" pitchFamily="34" charset="0"/>
              </a:rPr>
              <a:t>της Νέας Υόρκης. </a:t>
            </a:r>
          </a:p>
          <a:p>
            <a:pPr marL="0" indent="0" algn="just">
              <a:buNone/>
            </a:pPr>
            <a:r>
              <a:rPr lang="el-GR" sz="1100" dirty="0">
                <a:latin typeface="Arial" panose="020B0604020202020204" pitchFamily="34" charset="0"/>
                <a:cs typeface="Arial" panose="020B0604020202020204" pitchFamily="34" charset="0"/>
              </a:rPr>
              <a:t>	Ήταν ιδρυτικό μέλος του Τμήματος Λογοθεραπείας του ΑΤΕΙ Πάτρας, στο οποίο υπηρέτησε ως Επίκουρη Καθηγήτρια. Δίδαξε επίσης στο Τμήμα Λογοθεραπείας του Hunter College της Νέας Υόρκης και πρόσφατα στο Τμήμα Hearing Speech and Language Sciences του Gallaudet University της Ουάσιγκτον. Έχει εργαστεί εκτενώς ως λογοπαθολόγος σε σχολεία, νοσοκομεία, κλινικές λόγου και ακοής και κέντρα πρώιμης παρέμβασης  στις Η.Π.Α. και την Ελλάδα.</a:t>
            </a:r>
          </a:p>
          <a:p>
            <a:pPr marL="0" indent="0" algn="just">
              <a:buNone/>
            </a:pPr>
            <a:r>
              <a:rPr lang="el-GR" sz="1100" dirty="0">
                <a:latin typeface="Arial" panose="020B0604020202020204" pitchFamily="34" charset="0"/>
                <a:cs typeface="Arial" panose="020B0604020202020204" pitchFamily="34" charset="0"/>
              </a:rPr>
              <a:t>	Διετέλεσε μέλος του Κεντρικού Συμβουλίου Υγείας του Υπουργείου Υγείας (ΚΕΣΥ)  για την άδεια ασκήσεως του επαγγέλματος του λογοθεραπευτή καθώς και Συντονίστρια επιτροπής του Υπουργείου Παιδείας για την κατοχύρωση των εργασιακών δικαιωμάτων των λογοθεραπευτών της ημεδαπής.	</a:t>
            </a:r>
          </a:p>
          <a:p>
            <a:pPr marL="0" indent="0" algn="just">
              <a:buNone/>
            </a:pPr>
            <a:r>
              <a:rPr lang="el-GR" sz="1100" dirty="0">
                <a:latin typeface="Arial" panose="020B0604020202020204" pitchFamily="34" charset="0"/>
                <a:cs typeface="Arial" panose="020B0604020202020204" pitchFamily="34" charset="0"/>
              </a:rPr>
              <a:t>	H έρευνά της επικεντρώνεται σε θέματα φωνητικής, ανάπτυξης και αξιολόγησης ελληνόφωνου λόγου, ιδιαίτερα σε παιδιά με ακουστική απώλεια και κοχλιακά εμφυτεύματα. Υπήρξε επιστημονικά υπεύθυνη χρηματοδοτούμενων έργων (ΕΠΕΑΕΚ, κ.α.) για την εκπαίδευση των παιδιών με κοχλιακό εμφύτευμα και εταίρος στο ευρωπαϊκό ερευνητικό πρόγραμμα FP7 ITN Marie Curie «iCARE» για την ενίσχυση της ακουστικής αποκατάστασης παιδιών με προβλήματα ακοής. Υπηρέτησε επίσης ως εμπειρογνώμονας στο Research Executive Agency στις Βρυξέλλες,  στον Παγκόσμιο Οργανισμό Υγείας για θέματα ακουστικής απώλειας ‘WHO Rehabilitation 2030 Development Group’, στην Επιτροπή Ακοολογίας του IALP και στην Ομάδα Ειδικού Ενδιαφέροντος για τη </a:t>
            </a:r>
            <a:r>
              <a:rPr lang="el-GR" sz="1100" dirty="0" smtClean="0">
                <a:latin typeface="Arial" panose="020B0604020202020204" pitchFamily="34" charset="0"/>
                <a:cs typeface="Arial" panose="020B0604020202020204" pitchFamily="34" charset="0"/>
              </a:rPr>
              <a:t>Βαρηκοΐα </a:t>
            </a:r>
            <a:r>
              <a:rPr lang="el-GR" sz="1100" dirty="0">
                <a:latin typeface="Arial" panose="020B0604020202020204" pitchFamily="34" charset="0"/>
                <a:cs typeface="Arial" panose="020B0604020202020204" pitchFamily="34" charset="0"/>
              </a:rPr>
              <a:t>του Π.Σ.Λ.. Είναι Guest Associate Editor στο περιοδικό Communication Disorders Quarterly και κριτής σε διεθνή περιοδικά. Το ερευνητικό και συγγραφικό της έργο έχει αναγνωριστεί και χρηματοδοτηθεί τόσο σε εθνικό όσο και σε διεθνές επίπεδο.</a:t>
            </a:r>
          </a:p>
          <a:p>
            <a:pPr marL="0" indent="0">
              <a:buNone/>
            </a:pPr>
            <a:endParaRPr lang="el-GR" dirty="0">
              <a:latin typeface="Arial" panose="020B0604020202020204" pitchFamily="34" charset="0"/>
              <a:cs typeface="Arial" panose="020B0604020202020204" pitchFamily="34" charset="0"/>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3985" y="661815"/>
            <a:ext cx="2124000" cy="212400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405429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199" y="902969"/>
            <a:ext cx="2663190" cy="1870363"/>
          </a:xfrm>
        </p:spPr>
        <p:txBody>
          <a:bodyPr>
            <a:normAutofit/>
          </a:bodyPr>
          <a:lstStyle/>
          <a:p>
            <a:r>
              <a:rPr lang="el-GR" sz="2000" b="1" dirty="0">
                <a:solidFill>
                  <a:schemeClr val="accent2">
                    <a:lumMod val="50000"/>
                  </a:schemeClr>
                </a:solidFill>
                <a:latin typeface="Arial" panose="020B0604020202020204" pitchFamily="34" charset="0"/>
                <a:cs typeface="Arial" panose="020B0604020202020204" pitchFamily="34" charset="0"/>
              </a:rPr>
              <a:t>Αικατερίνη</a:t>
            </a:r>
            <a:br>
              <a:rPr lang="el-GR" sz="2000" b="1" dirty="0">
                <a:solidFill>
                  <a:schemeClr val="accent2">
                    <a:lumMod val="50000"/>
                  </a:schemeClr>
                </a:solidFill>
                <a:latin typeface="Arial" panose="020B0604020202020204" pitchFamily="34" charset="0"/>
                <a:cs typeface="Arial" panose="020B0604020202020204" pitchFamily="34" charset="0"/>
              </a:rPr>
            </a:br>
            <a:r>
              <a:rPr lang="el-GR" sz="2000" b="1" dirty="0">
                <a:solidFill>
                  <a:schemeClr val="accent2">
                    <a:lumMod val="50000"/>
                  </a:schemeClr>
                </a:solidFill>
                <a:latin typeface="Arial" panose="020B0604020202020204" pitchFamily="34" charset="0"/>
                <a:cs typeface="Arial" panose="020B0604020202020204" pitchFamily="34" charset="0"/>
              </a:rPr>
              <a:t>Νικολαΐδου</a:t>
            </a:r>
            <a:r>
              <a:rPr lang="el-GR" sz="2400" b="1" dirty="0" smtClean="0">
                <a:solidFill>
                  <a:schemeClr val="tx1"/>
                </a:solidFill>
                <a:latin typeface="Arial" panose="020B0604020202020204" pitchFamily="34" charset="0"/>
                <a:cs typeface="Arial" panose="020B0604020202020204" pitchFamily="34" charset="0"/>
              </a:rPr>
              <a:t/>
            </a:r>
            <a:br>
              <a:rPr lang="el-GR" sz="2400" b="1" dirty="0" smtClean="0">
                <a:solidFill>
                  <a:schemeClr val="tx1"/>
                </a:solidFill>
                <a:latin typeface="Arial" panose="020B0604020202020204" pitchFamily="34" charset="0"/>
                <a:cs typeface="Arial" panose="020B0604020202020204" pitchFamily="34" charset="0"/>
              </a:rPr>
            </a:br>
            <a:r>
              <a:rPr lang="el-GR" sz="1800" dirty="0" smtClean="0">
                <a:solidFill>
                  <a:schemeClr val="tx1"/>
                </a:solidFill>
                <a:latin typeface="Arial" panose="020B0604020202020204" pitchFamily="34" charset="0"/>
                <a:cs typeface="Arial" panose="020B0604020202020204" pitchFamily="34" charset="0"/>
              </a:rPr>
              <a:t>Καθηγήτρια</a:t>
            </a:r>
            <a:r>
              <a:rPr lang="el-GR" sz="1400" dirty="0" smtClean="0">
                <a:solidFill>
                  <a:schemeClr val="tx1"/>
                </a:solidFill>
                <a:latin typeface="Arial" panose="020B0604020202020204" pitchFamily="34" charset="0"/>
                <a:cs typeface="Arial" panose="020B0604020202020204" pitchFamily="34" charset="0"/>
              </a:rPr>
              <a:t/>
            </a:r>
            <a:br>
              <a:rPr lang="el-GR" sz="1400" dirty="0" smtClean="0">
                <a:solidFill>
                  <a:schemeClr val="tx1"/>
                </a:solidFill>
                <a:latin typeface="Arial" panose="020B0604020202020204" pitchFamily="34" charset="0"/>
                <a:cs typeface="Arial" panose="020B0604020202020204" pitchFamily="34" charset="0"/>
              </a:rPr>
            </a:br>
            <a:r>
              <a:rPr lang="el-GR" sz="1400" dirty="0" smtClean="0">
                <a:solidFill>
                  <a:schemeClr val="tx1"/>
                </a:solidFill>
                <a:latin typeface="Arial" panose="020B0604020202020204" pitchFamily="34" charset="0"/>
                <a:cs typeface="Arial" panose="020B0604020202020204" pitchFamily="34" charset="0"/>
              </a:rPr>
              <a:t>Αριστοτέλειο Πανεπιστήμιο Θεσσαλονίκης </a:t>
            </a:r>
            <a:endParaRPr lang="el-GR" sz="1400" dirty="0">
              <a:solidFill>
                <a:schemeClr val="tx1"/>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240030" y="3017520"/>
            <a:ext cx="5223509" cy="5909310"/>
          </a:xfrm>
        </p:spPr>
        <p:txBody>
          <a:bodyPr>
            <a:noAutofit/>
          </a:bodyPr>
          <a:lstStyle/>
          <a:p>
            <a:pPr marL="0" indent="0" algn="just">
              <a:buNone/>
            </a:pPr>
            <a:r>
              <a:rPr lang="el-GR" sz="1200" dirty="0">
                <a:latin typeface="Arial" panose="020B0604020202020204" pitchFamily="34" charset="0"/>
                <a:cs typeface="Arial" panose="020B0604020202020204" pitchFamily="34" charset="0"/>
              </a:rPr>
              <a:t>H Κατερίνα Νικολαΐδου είναι Καθηγήτρια του Τομέα Θεωρητικής και Εφαρμοσμένης Γλωσσολογίας του Τμήματος Αγγλικής Γλώσσας και Φιλολογίας, στο Αριστοτέλειο Πανεπιστήμιο Θεσσαλονίκης. Είναι πτυχιούχος του Τμήματος Αγγλικής Γλώσσας και Φιλολογίας του ΑΠΘ, έχει Μ.Α. στη Θεωρητική Γλωσσολογία και Διδακτορικό στη Φωνητική από το Πανεπιστήμιο του Reading στη Μ. Βρετανία. </a:t>
            </a:r>
            <a:endParaRPr lang="en-US" sz="1200" dirty="0" smtClean="0">
              <a:latin typeface="Arial" panose="020B0604020202020204" pitchFamily="34" charset="0"/>
              <a:cs typeface="Arial" panose="020B0604020202020204" pitchFamily="34" charset="0"/>
            </a:endParaRPr>
          </a:p>
          <a:p>
            <a:pPr marL="0" indent="0" algn="just">
              <a:buNone/>
            </a:pPr>
            <a:r>
              <a:rPr lang="en-US" sz="1200" dirty="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Διδάσκει </a:t>
            </a:r>
            <a:r>
              <a:rPr lang="el-GR" sz="1200" dirty="0">
                <a:latin typeface="Arial" panose="020B0604020202020204" pitchFamily="34" charset="0"/>
                <a:cs typeface="Arial" panose="020B0604020202020204" pitchFamily="34" charset="0"/>
              </a:rPr>
              <a:t>μαθήματα στο χώρο της Φωνητικής, Φωνολογίας, Φωνολογικής Ανάπτυξης και Διδασκαλίας της Προφοράς. Έχει εργαστεί ως ερευνήτρια και έχει διδάξει σε πανεπιστήμια της Μ. Βρετανίας (Reading University, Queen Margaret University College, Edinburgh). Είναι Διευθύντρια του Εργαστηρίου Φωνητικής. Εκπονεί έρευνα στο χώρο της πειραματικής φωνητικής στο φυσιολογικό και παθολογικό λόγο, της φωνολογικής κατάκτησης στη μητρική και ξένη γλώσσα, της συνάρθρωσης και αρθρωτικής μεταβλητότητας, καθώς και της μεθοδολογίας διδασκαλίας της προφοράς. </a:t>
            </a:r>
            <a:r>
              <a:rPr lang="en-US" sz="1200" dirty="0" smtClean="0">
                <a:latin typeface="Arial" panose="020B0604020202020204" pitchFamily="34" charset="0"/>
                <a:cs typeface="Arial" panose="020B0604020202020204" pitchFamily="34" charset="0"/>
              </a:rPr>
              <a:t>	</a:t>
            </a:r>
          </a:p>
          <a:p>
            <a:pPr marL="0" indent="0" algn="just">
              <a:buNone/>
            </a:pPr>
            <a:r>
              <a:rPr lang="en-US" sz="1200" dirty="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Έχει </a:t>
            </a:r>
            <a:r>
              <a:rPr lang="el-GR" sz="1200" dirty="0">
                <a:latin typeface="Arial" panose="020B0604020202020204" pitchFamily="34" charset="0"/>
                <a:cs typeface="Arial" panose="020B0604020202020204" pitchFamily="34" charset="0"/>
              </a:rPr>
              <a:t>συμμετάσχει σε ερευνητικά προγράμματα του εξωτερικού (Ευρώπη και ΗΠΑ) και της Ελλάδας. Έχει ανακοινώσει την έρευνα της σε διεθνή και εθνικά συνέδρια και έχει δημοσιεύσει εργασίες που συμπεριλαμβάνουν την επιμέλεια έκδοσης βιβλίων/πρακτικών συνεδρίων, άρθρων σε διεθνή περιοδικά, σε βιβλία και σε πρακτικά συνεδρίων. </a:t>
            </a:r>
            <a:endParaRPr lang="en-US" sz="1200" dirty="0" smtClean="0">
              <a:latin typeface="Arial" panose="020B0604020202020204" pitchFamily="34" charset="0"/>
              <a:cs typeface="Arial" panose="020B0604020202020204" pitchFamily="34" charset="0"/>
            </a:endParaRPr>
          </a:p>
          <a:p>
            <a:pPr marL="0" indent="0" algn="just">
              <a:buNone/>
            </a:pPr>
            <a:r>
              <a:rPr lang="en-US" sz="1200" dirty="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Είναι </a:t>
            </a:r>
            <a:r>
              <a:rPr lang="el-GR" sz="1200" dirty="0">
                <a:latin typeface="Arial" panose="020B0604020202020204" pitchFamily="34" charset="0"/>
                <a:cs typeface="Arial" panose="020B0604020202020204" pitchFamily="34" charset="0"/>
              </a:rPr>
              <a:t>μέλος διεθνών επιστημονικών συλλόγων, υπήρξε αντιπρόεδρος της Διεθνούς Εταιρίας Φωνητικής (International Phonetic Association) από το 2011 έως το 2015 καθώς και γραμματέας της ίδιας Εταιρίας από 2003 έως το 2011. Υπήρξε επίσης πρόεδρος του Μόνιμου Συμβουλίου για την Οργάνωση του Διεθνούς Κογκρέσου Φωνητικών Επιστημών από το 2011 έως το 2015. Την τρέχουσα περίοδο είναι Διευθύντρια Μεταπτυχιακών Σπουδών του Τμήματος. </a:t>
            </a: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399" y="613333"/>
            <a:ext cx="2029470" cy="216000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666867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8600" y="1005840"/>
            <a:ext cx="4989385" cy="2320290"/>
          </a:xfrm>
        </p:spPr>
        <p:txBody>
          <a:bodyPr/>
          <a:lstStyle/>
          <a:p>
            <a:r>
              <a:rPr lang="el-GR" sz="2000" b="1" dirty="0" smtClean="0">
                <a:solidFill>
                  <a:schemeClr val="accent2">
                    <a:lumMod val="50000"/>
                  </a:schemeClr>
                </a:solidFill>
                <a:latin typeface="Arial" panose="020B0604020202020204" pitchFamily="34" charset="0"/>
                <a:cs typeface="Arial" panose="020B0604020202020204" pitchFamily="34" charset="0"/>
              </a:rPr>
              <a:t>Ελένη Περιστέρη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l-GR" sz="1800" dirty="0" smtClean="0">
                <a:solidFill>
                  <a:schemeClr val="tx1"/>
                </a:solidFill>
                <a:latin typeface="Arial" panose="020B0604020202020204" pitchFamily="34" charset="0"/>
                <a:cs typeface="Arial" panose="020B0604020202020204" pitchFamily="34" charset="0"/>
              </a:rPr>
              <a:t>Αναπληρώτρια Καθηγήτρια</a:t>
            </a:r>
            <a:r>
              <a:rPr lang="en-US" sz="1800" dirty="0" smtClean="0">
                <a:solidFill>
                  <a:schemeClr val="tx1"/>
                </a:solidFill>
                <a:latin typeface="Arial" panose="020B0604020202020204" pitchFamily="34" charset="0"/>
                <a:cs typeface="Arial" panose="020B0604020202020204" pitchFamily="34" charset="0"/>
              </a:rPr>
              <a:t/>
            </a:r>
            <a:br>
              <a:rPr lang="en-US" sz="1800" dirty="0" smtClean="0">
                <a:solidFill>
                  <a:schemeClr val="tx1"/>
                </a:solidFill>
                <a:latin typeface="Arial" panose="020B0604020202020204" pitchFamily="34" charset="0"/>
                <a:cs typeface="Arial" panose="020B0604020202020204" pitchFamily="34" charset="0"/>
              </a:rPr>
            </a:br>
            <a:r>
              <a:rPr lang="el-GR" sz="1400" dirty="0" smtClean="0">
                <a:solidFill>
                  <a:schemeClr val="tx1"/>
                </a:solidFill>
                <a:latin typeface="Arial" panose="020B0604020202020204" pitchFamily="34" charset="0"/>
                <a:cs typeface="Arial" panose="020B0604020202020204" pitchFamily="34" charset="0"/>
              </a:rPr>
              <a:t>Αριστοτέλειο</a:t>
            </a:r>
            <a:r>
              <a:rPr lang="en-US" sz="1400" dirty="0">
                <a:solidFill>
                  <a:schemeClr val="tx1"/>
                </a:solidFill>
                <a:latin typeface="Arial" panose="020B0604020202020204" pitchFamily="34" charset="0"/>
                <a:cs typeface="Arial" panose="020B0604020202020204" pitchFamily="34" charset="0"/>
              </a:rPr>
              <a:t> </a:t>
            </a:r>
            <a:r>
              <a:rPr lang="el-GR" sz="1400" dirty="0" smtClean="0">
                <a:solidFill>
                  <a:schemeClr val="tx1"/>
                </a:solidFill>
                <a:latin typeface="Arial" panose="020B0604020202020204" pitchFamily="34" charset="0"/>
                <a:cs typeface="Arial" panose="020B0604020202020204" pitchFamily="34" charset="0"/>
              </a:rPr>
              <a:t>Πανεπιστήμιο</a:t>
            </a:r>
            <a:r>
              <a:rPr lang="el-GR" sz="1400" dirty="0">
                <a:solidFill>
                  <a:schemeClr val="tx1"/>
                </a:solidFill>
                <a:latin typeface="Arial" panose="020B0604020202020204" pitchFamily="34" charset="0"/>
                <a:cs typeface="Arial" panose="020B0604020202020204" pitchFamily="34" charset="0"/>
              </a:rPr>
              <a:t/>
            </a:r>
            <a:br>
              <a:rPr lang="el-GR" sz="1400" dirty="0">
                <a:solidFill>
                  <a:schemeClr val="tx1"/>
                </a:solidFill>
                <a:latin typeface="Arial" panose="020B0604020202020204" pitchFamily="34" charset="0"/>
                <a:cs typeface="Arial" panose="020B0604020202020204" pitchFamily="34" charset="0"/>
              </a:rPr>
            </a:br>
            <a:r>
              <a:rPr lang="el-GR" sz="1400" dirty="0" smtClean="0">
                <a:solidFill>
                  <a:schemeClr val="tx1"/>
                </a:solidFill>
                <a:latin typeface="Arial" panose="020B0604020202020204" pitchFamily="34" charset="0"/>
                <a:cs typeface="Arial" panose="020B0604020202020204" pitchFamily="34" charset="0"/>
              </a:rPr>
              <a:t>Θεσσαλονίκης</a:t>
            </a:r>
            <a:endParaRPr lang="el-GR" sz="1400" dirty="0">
              <a:solidFill>
                <a:schemeClr val="tx1"/>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228600" y="2503170"/>
            <a:ext cx="5109210" cy="6126480"/>
          </a:xfrm>
        </p:spPr>
        <p:txBody>
          <a:bodyPr/>
          <a:lstStyle/>
          <a:p>
            <a:pPr marL="0" indent="0" algn="just">
              <a:buNone/>
            </a:pPr>
            <a:endParaRPr lang="en-US" sz="1400" dirty="0" smtClean="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0" indent="0" algn="just">
              <a:buNone/>
            </a:pPr>
            <a:r>
              <a:rPr lang="el-GR" sz="1400" dirty="0" smtClean="0">
                <a:latin typeface="Arial" panose="020B0604020202020204" pitchFamily="34" charset="0"/>
                <a:cs typeface="Arial" panose="020B0604020202020204" pitchFamily="34" charset="0"/>
              </a:rPr>
              <a:t>Η </a:t>
            </a:r>
            <a:r>
              <a:rPr lang="el-GR" sz="1400" dirty="0">
                <a:latin typeface="Arial" panose="020B0604020202020204" pitchFamily="34" charset="0"/>
                <a:cs typeface="Arial" panose="020B0604020202020204" pitchFamily="34" charset="0"/>
              </a:rPr>
              <a:t>Ελένη Περιστέρη είναι Αναπληρώτρια Καθηγήτρια Ψυχογλωσσολογίας στον Τομέα Θεωρητικής και Εφαρμοσμένης Γλωσσολογίας του Τμήματος Αγγλικής Γλώσσας και Φιλολογίας του Αριστοτέλειου Πανεπιστημίου Θεσσαλονίκης.  </a:t>
            </a:r>
            <a:endParaRPr lang="en-US" sz="1400" dirty="0" smtClean="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	</a:t>
            </a:r>
            <a:r>
              <a:rPr lang="el-GR" sz="1400" dirty="0" smtClean="0">
                <a:latin typeface="Arial" panose="020B0604020202020204" pitchFamily="34" charset="0"/>
                <a:cs typeface="Arial" panose="020B0604020202020204" pitchFamily="34" charset="0"/>
              </a:rPr>
              <a:t>Εκπόνησε </a:t>
            </a:r>
            <a:r>
              <a:rPr lang="el-GR" sz="1400" dirty="0">
                <a:latin typeface="Arial" panose="020B0604020202020204" pitchFamily="34" charset="0"/>
                <a:cs typeface="Arial" panose="020B0604020202020204" pitchFamily="34" charset="0"/>
              </a:rPr>
              <a:t>τη διδακτορική της διατριβή στο Τμήμα Αγγλικής Γλώσσας και Φιλολογίας του Αριστοτέλειου Πανεπιστημίου Θεσσαλονίκης (2010) στον τομέα της Ψυχογλωσσολογίας-Νευρογλωσσολογίας, και ειδικότερα στη γλωσσική επεξεργασία στα διεπίπεδα σύνταξης, λεξιλογίου, και μορφολογίας σε ελληνόφωνες ασθενείς με αγραμματισμό</a:t>
            </a:r>
            <a:r>
              <a:rPr lang="el-GR" sz="1400" dirty="0" smtClean="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a:p>
            <a:pPr marL="0" indent="0" algn="just">
              <a:buNone/>
            </a:pPr>
            <a:r>
              <a:rPr lang="el-GR"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r>
              <a:rPr lang="el-GR" sz="1400" dirty="0" smtClean="0">
                <a:latin typeface="Arial" panose="020B0604020202020204" pitchFamily="34" charset="0"/>
                <a:cs typeface="Arial" panose="020B0604020202020204" pitchFamily="34" charset="0"/>
              </a:rPr>
              <a:t>Τα </a:t>
            </a:r>
            <a:r>
              <a:rPr lang="el-GR" sz="1400" dirty="0">
                <a:latin typeface="Arial" panose="020B0604020202020204" pitchFamily="34" charset="0"/>
                <a:cs typeface="Arial" panose="020B0604020202020204" pitchFamily="34" charset="0"/>
              </a:rPr>
              <a:t>ερευνητικά της ενδιαφέροντα εστιάζουν στη μελέτη των γλωσσικών και γνωστικών λειτουργιών μονόγλωσσων και δίγλωσσων παιδιών με νευροαναπτυξιακές διαταραχές, συγκεκριμένα με διαταραχή αυτιστικού φάσματος και αναπτυξιακή γλωσσική διαταραχή, και σε ενήλικες με αφασία τύπου Broca και πρωτογενή προοδευτική αφασία. </a:t>
            </a:r>
            <a:endParaRPr lang="en-US" sz="1400" dirty="0" smtClean="0">
              <a:latin typeface="Arial" panose="020B0604020202020204" pitchFamily="34" charset="0"/>
              <a:cs typeface="Arial" panose="020B0604020202020204" pitchFamily="34" charset="0"/>
            </a:endParaRPr>
          </a:p>
          <a:p>
            <a:pPr marL="0" indent="0" algn="just">
              <a:buNone/>
            </a:pPr>
            <a:r>
              <a:rPr lang="en-US" sz="1400" dirty="0">
                <a:latin typeface="Arial" panose="020B0604020202020204" pitchFamily="34" charset="0"/>
                <a:cs typeface="Arial" panose="020B0604020202020204" pitchFamily="34" charset="0"/>
              </a:rPr>
              <a:t>	</a:t>
            </a:r>
            <a:r>
              <a:rPr lang="el-GR" sz="1400" dirty="0" smtClean="0">
                <a:latin typeface="Arial" panose="020B0604020202020204" pitchFamily="34" charset="0"/>
                <a:cs typeface="Arial" panose="020B0604020202020204" pitchFamily="34" charset="0"/>
              </a:rPr>
              <a:t>Έχει </a:t>
            </a:r>
            <a:r>
              <a:rPr lang="el-GR" sz="1400" dirty="0">
                <a:latin typeface="Arial" panose="020B0604020202020204" pitchFamily="34" charset="0"/>
                <a:cs typeface="Arial" panose="020B0604020202020204" pitchFamily="34" charset="0"/>
              </a:rPr>
              <a:t>συμμετάσχει σε 16 χρηματοδοτούμενα ερευνητικά προγράμματα της Ελλάδας και του εξωτερικού, και έχει &gt;100 δημοσιεύσεις σε διεθνή περιοδικά, συλλογικούς τόμους και πρακτικά συνεδρίων.</a:t>
            </a:r>
          </a:p>
          <a:p>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438" y="595985"/>
            <a:ext cx="1883547" cy="212400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548447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330" y="1017270"/>
            <a:ext cx="3074671" cy="1556598"/>
          </a:xfrm>
        </p:spPr>
        <p:txBody>
          <a:bodyPr>
            <a:normAutofit/>
          </a:bodyPr>
          <a:lstStyle/>
          <a:p>
            <a:r>
              <a:rPr lang="el-GR" sz="2000" b="1" dirty="0" smtClean="0">
                <a:solidFill>
                  <a:schemeClr val="accent2">
                    <a:lumMod val="50000"/>
                  </a:schemeClr>
                </a:solidFill>
                <a:latin typeface="Arial" panose="020B0604020202020204" pitchFamily="34" charset="0"/>
                <a:cs typeface="Arial" panose="020B0604020202020204" pitchFamily="34" charset="0"/>
              </a:rPr>
              <a:t>Βασιλική Γιαννούλη</a:t>
            </a:r>
            <a:r>
              <a:rPr lang="el-GR" sz="2400" b="1" dirty="0" smtClean="0">
                <a:solidFill>
                  <a:schemeClr val="tx1"/>
                </a:solidFill>
              </a:rPr>
              <a:t/>
            </a:r>
            <a:br>
              <a:rPr lang="el-GR" sz="2400" b="1" dirty="0" smtClean="0">
                <a:solidFill>
                  <a:schemeClr val="tx1"/>
                </a:solidFill>
              </a:rPr>
            </a:br>
            <a:r>
              <a:rPr lang="el-GR" sz="1800" dirty="0" smtClean="0">
                <a:solidFill>
                  <a:schemeClr val="tx1"/>
                </a:solidFill>
                <a:latin typeface="Arial" panose="020B0604020202020204" pitchFamily="34" charset="0"/>
                <a:cs typeface="Arial" panose="020B0604020202020204" pitchFamily="34" charset="0"/>
              </a:rPr>
              <a:t>Επίκουρη Καθηγήτρια</a:t>
            </a:r>
            <a:br>
              <a:rPr lang="el-GR" sz="1800" dirty="0" smtClean="0">
                <a:solidFill>
                  <a:schemeClr val="tx1"/>
                </a:solidFill>
                <a:latin typeface="Arial" panose="020B0604020202020204" pitchFamily="34" charset="0"/>
                <a:cs typeface="Arial" panose="020B0604020202020204" pitchFamily="34" charset="0"/>
              </a:rPr>
            </a:br>
            <a:r>
              <a:rPr lang="el-GR" sz="1400" dirty="0" smtClean="0">
                <a:solidFill>
                  <a:schemeClr val="tx1"/>
                </a:solidFill>
                <a:latin typeface="Arial" panose="020B0604020202020204" pitchFamily="34" charset="0"/>
                <a:cs typeface="Arial" panose="020B0604020202020204" pitchFamily="34" charset="0"/>
              </a:rPr>
              <a:t>Πανεπιστήμιο Μακεδονίας</a:t>
            </a:r>
            <a:endParaRPr lang="el-GR" sz="1400" dirty="0">
              <a:solidFill>
                <a:schemeClr val="tx1"/>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54330" y="2936800"/>
            <a:ext cx="4960620" cy="5875729"/>
          </a:xfrm>
        </p:spPr>
        <p:txBody>
          <a:bodyPr>
            <a:normAutofit lnSpcReduction="10000"/>
          </a:bodyPr>
          <a:lstStyle/>
          <a:p>
            <a:pPr marL="0" indent="0" algn="just">
              <a:buNone/>
            </a:pPr>
            <a:r>
              <a:rPr lang="el-GR" dirty="0" smtClean="0">
                <a:latin typeface="Arial" panose="020B0604020202020204" pitchFamily="34" charset="0"/>
                <a:cs typeface="Arial" panose="020B0604020202020204" pitchFamily="34" charset="0"/>
              </a:rPr>
              <a:t>Η Βασιλική Γιαννούλη είναι </a:t>
            </a:r>
            <a:r>
              <a:rPr lang="el-GR" dirty="0">
                <a:latin typeface="Arial" panose="020B0604020202020204" pitchFamily="34" charset="0"/>
                <a:cs typeface="Arial" panose="020B0604020202020204" pitchFamily="34" charset="0"/>
              </a:rPr>
              <a:t>Επικ. Καθηγήτρια στο Τμήμα Εκπαιδευτικής και Κοινωνικής Πολιτικής του Πανεπιστημίου Μακεδονίας με γνωστικό αντικείμενο ‘Σχολική Ψυχολογία’. Είναι απόφοιτος της Παιδαγωγικής Ακαδημίας Ηρακλείου (1987) και του Τμήματος Ψυχολογίας του (RHBNC) Royal Holloway – University of </a:t>
            </a:r>
            <a:r>
              <a:rPr lang="el-GR" dirty="0" smtClean="0">
                <a:latin typeface="Arial" panose="020B0604020202020204" pitchFamily="34" charset="0"/>
                <a:cs typeface="Arial" panose="020B0604020202020204" pitchFamily="34" charset="0"/>
              </a:rPr>
              <a:t>London </a:t>
            </a:r>
            <a:r>
              <a:rPr lang="el-GR" dirty="0">
                <a:latin typeface="Arial" panose="020B0604020202020204" pitchFamily="34" charset="0"/>
                <a:cs typeface="Arial" panose="020B0604020202020204" pitchFamily="34" charset="0"/>
              </a:rPr>
              <a:t>(1993). Η απόκτηση του διδακτορικού διπλώματος έγινε από το ίδιο Τμήμα Ψυχολογίας του (RHBNC) Royal Holloway – University of London με τίτλο η ‘Η Ανάπτυξη του Ανάγνωσης και της Ορθογραφίας στα παιδιά του Ελληνικού Δημοτικού Σχολείου και </a:t>
            </a:r>
            <a:r>
              <a:rPr lang="el-GR" dirty="0" smtClean="0">
                <a:latin typeface="Arial" panose="020B0604020202020204" pitchFamily="34" charset="0"/>
                <a:cs typeface="Arial" panose="020B0604020202020204" pitchFamily="34" charset="0"/>
              </a:rPr>
              <a:t>Νηπιαγωγείου’ (</a:t>
            </a:r>
            <a:r>
              <a:rPr lang="el-GR" dirty="0">
                <a:latin typeface="Arial" panose="020B0604020202020204" pitchFamily="34" charset="0"/>
                <a:cs typeface="Arial" panose="020B0604020202020204" pitchFamily="34" charset="0"/>
              </a:rPr>
              <a:t>1998). Η μεταδιδακτορική της έρευνα πραγματοποιήθηκε στο City University of </a:t>
            </a:r>
            <a:r>
              <a:rPr lang="el-GR" dirty="0" smtClean="0">
                <a:latin typeface="Arial" panose="020B0604020202020204" pitchFamily="34" charset="0"/>
                <a:cs typeface="Arial" panose="020B0604020202020204" pitchFamily="34" charset="0"/>
              </a:rPr>
              <a:t>London με </a:t>
            </a:r>
            <a:r>
              <a:rPr lang="el-GR" dirty="0">
                <a:latin typeface="Arial" panose="020B0604020202020204" pitchFamily="34" charset="0"/>
                <a:cs typeface="Arial" panose="020B0604020202020204" pitchFamily="34" charset="0"/>
              </a:rPr>
              <a:t>τίτλο </a:t>
            </a:r>
            <a:r>
              <a:rPr lang="el-GR" dirty="0" smtClean="0">
                <a:latin typeface="Arial" panose="020B0604020202020204" pitchFamily="34" charset="0"/>
                <a:cs typeface="Arial" panose="020B0604020202020204" pitchFamily="34" charset="0"/>
              </a:rPr>
              <a:t>‘Παρεμβατικές </a:t>
            </a:r>
            <a:r>
              <a:rPr lang="el-GR" dirty="0">
                <a:latin typeface="Arial" panose="020B0604020202020204" pitchFamily="34" charset="0"/>
                <a:cs typeface="Arial" panose="020B0604020202020204" pitchFamily="34" charset="0"/>
              </a:rPr>
              <a:t>μέθοδοι διδασκαλίας σε παιδιά με Προβλήματα Επικοινωνίας και Μάθησης’ (1999-2000</a:t>
            </a:r>
            <a:r>
              <a:rPr lang="el-GR" dirty="0" smtClean="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ενώ ακολούθησε και η απόκτηση δύο μεταπτυχιακών τίτλων μεταγενέστερα στο τμήμα Ειδικής Εκπαίδευσης του Πανεπιστημίου Nottingham Trent </a:t>
            </a:r>
            <a:r>
              <a:rPr lang="el-GR" dirty="0" smtClean="0">
                <a:latin typeface="Arial" panose="020B0604020202020204" pitchFamily="34" charset="0"/>
                <a:cs typeface="Arial" panose="020B0604020202020204" pitchFamily="34" charset="0"/>
              </a:rPr>
              <a:t>(2001 </a:t>
            </a:r>
            <a:r>
              <a:rPr lang="el-GR" dirty="0">
                <a:latin typeface="Arial" panose="020B0604020202020204" pitchFamily="34" charset="0"/>
                <a:cs typeface="Arial" panose="020B0604020202020204" pitchFamily="34" charset="0"/>
              </a:rPr>
              <a:t>και </a:t>
            </a:r>
            <a:r>
              <a:rPr lang="el-GR" dirty="0" smtClean="0">
                <a:latin typeface="Arial" panose="020B0604020202020204" pitchFamily="34" charset="0"/>
                <a:cs typeface="Arial" panose="020B0604020202020204" pitchFamily="34" charset="0"/>
              </a:rPr>
              <a:t>2009</a:t>
            </a:r>
            <a:r>
              <a:rPr lang="el-GR" dirty="0">
                <a:latin typeface="Arial" panose="020B0604020202020204" pitchFamily="34" charset="0"/>
                <a:cs typeface="Arial" panose="020B0604020202020204" pitchFamily="34" charset="0"/>
              </a:rPr>
              <a:t>). </a:t>
            </a:r>
            <a:endParaRPr lang="el-GR" dirty="0" smtClean="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Υπηρέτησε </a:t>
            </a:r>
            <a:r>
              <a:rPr lang="el-GR" dirty="0">
                <a:latin typeface="Arial" panose="020B0604020202020204" pitchFamily="34" charset="0"/>
                <a:cs typeface="Arial" panose="020B0604020202020204" pitchFamily="34" charset="0"/>
              </a:rPr>
              <a:t>ως εκπαιδευτικός στο ΚΕΣΥ Κοζάνης από το 2000-2013, ως προϊσταμένη στον ίδιο φορέα από το 2012-2014, ενώ από τότε μέχρι σήμερα υπηρετεί το γνωστικό της αντικείμενο στο Τμήμα Εκπαιδευτικής και Κοινωνικής Πολιτικής στην κατεύθυνση "Εκπαίδευση Ατόμων με Ειδικές Ανάγκες". </a:t>
            </a:r>
            <a:r>
              <a:rPr lang="el-GR" dirty="0" smtClean="0">
                <a:latin typeface="Arial" panose="020B0604020202020204" pitchFamily="34" charset="0"/>
                <a:cs typeface="Arial" panose="020B0604020202020204" pitchFamily="34" charset="0"/>
              </a:rPr>
              <a:t>	Ερευνητικά </a:t>
            </a:r>
            <a:r>
              <a:rPr lang="el-GR" dirty="0">
                <a:latin typeface="Arial" panose="020B0604020202020204" pitchFamily="34" charset="0"/>
                <a:cs typeface="Arial" panose="020B0604020202020204" pitchFamily="34" charset="0"/>
              </a:rPr>
              <a:t>ενδιαφέροντα: σχολική και ψυχοκοινωνική προσαρμογής μαθητών δημοτικού στα εκπαιδευτικά πλαίσια (γενικής - ειδικής αγωγής), ειδικές μαθησιακές διαταραχές, Ψυχοκοινωνικοί, Ψυχο-συναισθηματικοί παράγοντες που επηρεάζουν την αναγνωστική λειτουργία – επίδοση σε παιδιά δημοτικού, Διαταραχή ελλειμματικής προσοχής και </a:t>
            </a:r>
            <a:r>
              <a:rPr lang="el-GR" dirty="0" smtClean="0">
                <a:latin typeface="Arial" panose="020B0604020202020204" pitchFamily="34" charset="0"/>
                <a:cs typeface="Arial" panose="020B0604020202020204" pitchFamily="34" charset="0"/>
              </a:rPr>
              <a:t>υπερκινητικότητας, </a:t>
            </a:r>
            <a:r>
              <a:rPr lang="el-GR" dirty="0">
                <a:latin typeface="Arial" panose="020B0604020202020204" pitchFamily="34" charset="0"/>
                <a:cs typeface="Arial" panose="020B0604020202020204" pitchFamily="34" charset="0"/>
              </a:rPr>
              <a:t>συννοσηρότητα αυτής με τις ειδικές μαθησιακές διαταραχές.</a:t>
            </a: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391" y="631333"/>
            <a:ext cx="2022287" cy="212400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078385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7181" y="800100"/>
            <a:ext cx="3131820" cy="1773768"/>
          </a:xfrm>
        </p:spPr>
        <p:txBody>
          <a:bodyPr>
            <a:normAutofit/>
          </a:bodyPr>
          <a:lstStyle/>
          <a:p>
            <a:r>
              <a:rPr lang="el-GR" sz="2000" b="1" dirty="0" smtClean="0">
                <a:solidFill>
                  <a:schemeClr val="accent2">
                    <a:lumMod val="50000"/>
                  </a:schemeClr>
                </a:solidFill>
                <a:latin typeface="Arial" panose="020B0604020202020204" pitchFamily="34" charset="0"/>
                <a:cs typeface="Arial" panose="020B0604020202020204" pitchFamily="34" charset="0"/>
              </a:rPr>
              <a:t>Ιωάννα</a:t>
            </a:r>
            <a:br>
              <a:rPr lang="el-GR" sz="2000" b="1" dirty="0" smtClean="0">
                <a:solidFill>
                  <a:schemeClr val="accent2">
                    <a:lumMod val="50000"/>
                  </a:schemeClr>
                </a:solidFill>
                <a:latin typeface="Arial" panose="020B0604020202020204" pitchFamily="34" charset="0"/>
                <a:cs typeface="Arial" panose="020B0604020202020204" pitchFamily="34" charset="0"/>
              </a:rPr>
            </a:br>
            <a:r>
              <a:rPr lang="el-GR" sz="2000" b="1" dirty="0" smtClean="0">
                <a:solidFill>
                  <a:schemeClr val="accent2">
                    <a:lumMod val="50000"/>
                  </a:schemeClr>
                </a:solidFill>
                <a:latin typeface="Arial" panose="020B0604020202020204" pitchFamily="34" charset="0"/>
                <a:cs typeface="Arial" panose="020B0604020202020204" pitchFamily="34" charset="0"/>
              </a:rPr>
              <a:t>Παπαβασιλείου</a:t>
            </a:r>
            <a:r>
              <a:rPr lang="el-GR" dirty="0">
                <a:solidFill>
                  <a:schemeClr val="tx1"/>
                </a:solidFill>
              </a:rPr>
              <a:t/>
            </a:r>
            <a:br>
              <a:rPr lang="el-GR" dirty="0">
                <a:solidFill>
                  <a:schemeClr val="tx1"/>
                </a:solidFill>
              </a:rPr>
            </a:br>
            <a:r>
              <a:rPr lang="el-GR" sz="1800" dirty="0" smtClean="0">
                <a:solidFill>
                  <a:schemeClr val="tx1"/>
                </a:solidFill>
                <a:latin typeface="Arial" panose="020B0604020202020204" pitchFamily="34" charset="0"/>
                <a:cs typeface="Arial" panose="020B0604020202020204" pitchFamily="34" charset="0"/>
              </a:rPr>
              <a:t>Καθηγήτρια</a:t>
            </a:r>
            <a:r>
              <a:rPr lang="el-GR" sz="1800" dirty="0">
                <a:solidFill>
                  <a:schemeClr val="tx1"/>
                </a:solidFill>
                <a:latin typeface="Arial" panose="020B0604020202020204" pitchFamily="34" charset="0"/>
                <a:cs typeface="Arial" panose="020B0604020202020204" pitchFamily="34" charset="0"/>
              </a:rPr>
              <a:t/>
            </a:r>
            <a:br>
              <a:rPr lang="el-GR" sz="1800" dirty="0">
                <a:solidFill>
                  <a:schemeClr val="tx1"/>
                </a:solidFill>
                <a:latin typeface="Arial" panose="020B0604020202020204" pitchFamily="34" charset="0"/>
                <a:cs typeface="Arial" panose="020B0604020202020204" pitchFamily="34" charset="0"/>
              </a:rPr>
            </a:br>
            <a:r>
              <a:rPr lang="el-GR" sz="1400" dirty="0">
                <a:solidFill>
                  <a:schemeClr val="tx1"/>
                </a:solidFill>
                <a:latin typeface="Arial" panose="020B0604020202020204" pitchFamily="34" charset="0"/>
                <a:cs typeface="Arial" panose="020B0604020202020204" pitchFamily="34" charset="0"/>
              </a:rPr>
              <a:t>Πανεπιστήμιο Μακεδονίας</a:t>
            </a:r>
            <a:r>
              <a:rPr lang="el-GR" dirty="0"/>
              <a:t/>
            </a:r>
            <a:br>
              <a:rPr lang="el-GR" dirty="0"/>
            </a:br>
            <a:endParaRPr lang="el-GR" dirty="0"/>
          </a:p>
        </p:txBody>
      </p:sp>
      <p:sp>
        <p:nvSpPr>
          <p:cNvPr id="3" name="Θέση περιεχομένου 2"/>
          <p:cNvSpPr>
            <a:spLocks noGrp="1"/>
          </p:cNvSpPr>
          <p:nvPr>
            <p:ph idx="1"/>
          </p:nvPr>
        </p:nvSpPr>
        <p:spPr>
          <a:xfrm>
            <a:off x="297180" y="2880786"/>
            <a:ext cx="5166360" cy="5817443"/>
          </a:xfrm>
        </p:spPr>
        <p:txBody>
          <a:bodyPr>
            <a:noAutofit/>
          </a:bodyPr>
          <a:lstStyle/>
          <a:p>
            <a:pPr marL="0" indent="0" algn="just">
              <a:buNone/>
            </a:pPr>
            <a:r>
              <a:rPr lang="el-GR" sz="1300" dirty="0">
                <a:latin typeface="Arial" panose="020B0604020202020204" pitchFamily="34" charset="0"/>
                <a:cs typeface="Arial" panose="020B0604020202020204" pitchFamily="34" charset="0"/>
              </a:rPr>
              <a:t>Η Ιωάννα Παπαβασιλείου είναι Καθηγήτρια Συμβουλευτικής και Επαγγελματικού Προσανατολισμού στο Πανεπιστήμιο Μακεδονίας, Τμήμα Εκπαιδευτικής και Κοινωνικής Πολιτικής. Κατέχει διδακτορικό δίπλωμα στην Επαγγελματική Συμβουλευτική από το Τμήμα Επιστημών Συμπεριφοράς και Κοινωνικών Επιστημών του University of Heidelberg στη Γερμανία,  ενώ υπήρξε επισκέπτρια ερευνήτρια (visiting scholar) στο Teachers’ College του Columbia University ΝΥ. </a:t>
            </a:r>
            <a:endParaRPr lang="en-US" sz="1300" dirty="0" smtClean="0">
              <a:latin typeface="Arial" panose="020B0604020202020204" pitchFamily="34" charset="0"/>
              <a:cs typeface="Arial" panose="020B0604020202020204" pitchFamily="34" charset="0"/>
            </a:endParaRPr>
          </a:p>
          <a:p>
            <a:pPr marL="0" indent="0" algn="just">
              <a:buNone/>
            </a:pPr>
            <a:r>
              <a:rPr lang="en-US" sz="1300" dirty="0">
                <a:latin typeface="Arial" panose="020B0604020202020204" pitchFamily="34" charset="0"/>
                <a:cs typeface="Arial" panose="020B0604020202020204" pitchFamily="34" charset="0"/>
              </a:rPr>
              <a:t>	</a:t>
            </a:r>
            <a:r>
              <a:rPr lang="el-GR" sz="1300" dirty="0" smtClean="0">
                <a:latin typeface="Arial" panose="020B0604020202020204" pitchFamily="34" charset="0"/>
                <a:cs typeface="Arial" panose="020B0604020202020204" pitchFamily="34" charset="0"/>
              </a:rPr>
              <a:t>Στα </a:t>
            </a:r>
            <a:r>
              <a:rPr lang="el-GR" sz="1300" dirty="0">
                <a:latin typeface="Arial" panose="020B0604020202020204" pitchFamily="34" charset="0"/>
                <a:cs typeface="Arial" panose="020B0604020202020204" pitchFamily="34" charset="0"/>
              </a:rPr>
              <a:t>επιστημονικά της ενδιαφέροντα περιλαμβάνονται τα πεδία της διά βίου συμβουλευτικής σταδιοδρομίας, της επαγγελματικής ανάπτυξης ενηλίκων, της ανάπτυξης δεξιοτήτων διαχείρισης σταδιοδρομίας και της ένταξης στην απασχόληση ευπαθών κοινωνικών ομάδων. </a:t>
            </a:r>
            <a:endParaRPr lang="en-US" sz="1300" dirty="0" smtClean="0">
              <a:latin typeface="Arial" panose="020B0604020202020204" pitchFamily="34" charset="0"/>
              <a:cs typeface="Arial" panose="020B0604020202020204" pitchFamily="34" charset="0"/>
            </a:endParaRPr>
          </a:p>
          <a:p>
            <a:pPr marL="0" indent="0" algn="just">
              <a:buNone/>
            </a:pPr>
            <a:r>
              <a:rPr lang="en-US" sz="1300" dirty="0">
                <a:latin typeface="Arial" panose="020B0604020202020204" pitchFamily="34" charset="0"/>
                <a:cs typeface="Arial" panose="020B0604020202020204" pitchFamily="34" charset="0"/>
              </a:rPr>
              <a:t>	</a:t>
            </a:r>
            <a:r>
              <a:rPr lang="el-GR" sz="1300" dirty="0" smtClean="0">
                <a:latin typeface="Arial" panose="020B0604020202020204" pitchFamily="34" charset="0"/>
                <a:cs typeface="Arial" panose="020B0604020202020204" pitchFamily="34" charset="0"/>
              </a:rPr>
              <a:t>Έχει </a:t>
            </a:r>
            <a:r>
              <a:rPr lang="el-GR" sz="1300" dirty="0">
                <a:latin typeface="Arial" panose="020B0604020202020204" pitchFamily="34" charset="0"/>
                <a:cs typeface="Arial" panose="020B0604020202020204" pitchFamily="34" charset="0"/>
              </a:rPr>
              <a:t>συνεργαστεί σε ερευνητικά προγράμματα με πανεπιστημιακά ιδρύματα της Ελλάδας και του εξωτερικού,  έχει διδάξει σε προγράμματα μεταπτυχιακών σπουδών στο Εθνικό και Καποδιστριακό Πανεπιστήμιο Αθηνών, στο Αριστοτέλειο Πανεπιστήμιο Θεσσαλονίκης, στο Πανεπιστήμιο Θεσσαλίας και στο Ελληνικό Ανοιχτό Πανεπιστήμιο. </a:t>
            </a:r>
            <a:endParaRPr lang="en-US" sz="1300" dirty="0" smtClean="0">
              <a:latin typeface="Arial" panose="020B0604020202020204" pitchFamily="34" charset="0"/>
              <a:cs typeface="Arial" panose="020B0604020202020204" pitchFamily="34" charset="0"/>
            </a:endParaRPr>
          </a:p>
          <a:p>
            <a:pPr marL="0" indent="0" algn="just">
              <a:buNone/>
            </a:pPr>
            <a:r>
              <a:rPr lang="en-US" sz="1300" dirty="0">
                <a:latin typeface="Arial" panose="020B0604020202020204" pitchFamily="34" charset="0"/>
                <a:cs typeface="Arial" panose="020B0604020202020204" pitchFamily="34" charset="0"/>
              </a:rPr>
              <a:t>	</a:t>
            </a:r>
            <a:r>
              <a:rPr lang="el-GR" sz="1300" dirty="0" smtClean="0">
                <a:latin typeface="Arial" panose="020B0604020202020204" pitchFamily="34" charset="0"/>
                <a:cs typeface="Arial" panose="020B0604020202020204" pitchFamily="34" charset="0"/>
              </a:rPr>
              <a:t>Έχει </a:t>
            </a:r>
            <a:r>
              <a:rPr lang="el-GR" sz="1300" dirty="0">
                <a:latin typeface="Arial" panose="020B0604020202020204" pitchFamily="34" charset="0"/>
                <a:cs typeface="Arial" panose="020B0604020202020204" pitchFamily="34" charset="0"/>
              </a:rPr>
              <a:t>δημοσιεύσει πολυάριθμα άρθρα σε συλλογικούς τόμους, ελληνικά και διεθνή περιοδικά και έχει συμμετάσχει, με ανακοινώσεις, σε ελληνικά και διεθνή επιστημονικά συνέδρια. Το 2022 δημοσιεύτηκε από τις Εκδόσεις Πεδίο το βιβλίο της με τίτλο: «Επαγγελματική Συμβουλευτική και Μοντέλα Απασχόλησης Ατόμων με Αναπηρία», μοναδικό με αυτή τη θεματολογία στην ελληνική βιβλιογραφία. Υπήρξε υπότροφος του Ιδρύματος Κρατικών Υποτροφιών (ΙΚΥ) και του Πανεπιστημίου Χαϊδελβέργης.</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5633" y="449867"/>
            <a:ext cx="2002517" cy="212400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7172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2900" y="822960"/>
            <a:ext cx="2971800" cy="1904366"/>
          </a:xfrm>
        </p:spPr>
        <p:txBody>
          <a:bodyPr>
            <a:normAutofit/>
          </a:bodyPr>
          <a:lstStyle/>
          <a:p>
            <a:r>
              <a:rPr lang="el-GR" sz="2000" b="1" dirty="0" smtClean="0">
                <a:solidFill>
                  <a:schemeClr val="accent2">
                    <a:lumMod val="50000"/>
                  </a:schemeClr>
                </a:solidFill>
                <a:latin typeface="Arial" panose="020B0604020202020204" pitchFamily="34" charset="0"/>
                <a:cs typeface="Arial" panose="020B0604020202020204" pitchFamily="34" charset="0"/>
              </a:rPr>
              <a:t>Πέτρος Κάρκος</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l-GR" sz="1800" dirty="0" smtClean="0">
                <a:solidFill>
                  <a:schemeClr val="tx1"/>
                </a:solidFill>
                <a:latin typeface="Arial" panose="020B0604020202020204" pitchFamily="34" charset="0"/>
                <a:cs typeface="Arial" panose="020B0604020202020204" pitchFamily="34" charset="0"/>
              </a:rPr>
              <a:t>Αναπληρωτής </a:t>
            </a:r>
            <a:r>
              <a:rPr lang="el-GR" sz="1800" dirty="0">
                <a:solidFill>
                  <a:schemeClr val="tx1"/>
                </a:solidFill>
                <a:latin typeface="Arial" panose="020B0604020202020204" pitchFamily="34" charset="0"/>
                <a:cs typeface="Arial" panose="020B0604020202020204" pitchFamily="34" charset="0"/>
              </a:rPr>
              <a:t>Καθηγητής </a:t>
            </a:r>
            <a:r>
              <a:rPr lang="el-GR" sz="2000" dirty="0" smtClean="0">
                <a:solidFill>
                  <a:schemeClr val="tx1"/>
                </a:solidFill>
                <a:latin typeface="Arial" panose="020B0604020202020204" pitchFamily="34" charset="0"/>
                <a:cs typeface="Arial" panose="020B0604020202020204" pitchFamily="34" charset="0"/>
              </a:rPr>
              <a:t/>
            </a:r>
            <a:br>
              <a:rPr lang="el-GR" sz="2000" dirty="0" smtClean="0">
                <a:solidFill>
                  <a:schemeClr val="tx1"/>
                </a:solidFill>
                <a:latin typeface="Arial" panose="020B0604020202020204" pitchFamily="34" charset="0"/>
                <a:cs typeface="Arial" panose="020B0604020202020204" pitchFamily="34" charset="0"/>
              </a:rPr>
            </a:br>
            <a:r>
              <a:rPr lang="el-GR" sz="1600" dirty="0" smtClean="0">
                <a:solidFill>
                  <a:schemeClr val="tx1"/>
                </a:solidFill>
                <a:latin typeface="Arial" panose="020B0604020202020204" pitchFamily="34" charset="0"/>
                <a:cs typeface="Arial" panose="020B0604020202020204" pitchFamily="34" charset="0"/>
              </a:rPr>
              <a:t>Αριστοτέλειο Πανεπιστήμιο</a:t>
            </a:r>
            <a:br>
              <a:rPr lang="el-GR" sz="1600" dirty="0" smtClean="0">
                <a:solidFill>
                  <a:schemeClr val="tx1"/>
                </a:solidFill>
                <a:latin typeface="Arial" panose="020B0604020202020204" pitchFamily="34" charset="0"/>
                <a:cs typeface="Arial" panose="020B0604020202020204" pitchFamily="34" charset="0"/>
              </a:rPr>
            </a:br>
            <a:r>
              <a:rPr lang="el-GR" sz="1600" dirty="0" smtClean="0">
                <a:solidFill>
                  <a:schemeClr val="tx1"/>
                </a:solidFill>
                <a:latin typeface="Arial" panose="020B0604020202020204" pitchFamily="34" charset="0"/>
                <a:cs typeface="Arial" panose="020B0604020202020204" pitchFamily="34" charset="0"/>
              </a:rPr>
              <a:t>Θεσσαλονίκης</a:t>
            </a:r>
            <a:r>
              <a:rPr lang="el-GR" dirty="0">
                <a:solidFill>
                  <a:schemeClr val="tx1"/>
                </a:solidFill>
              </a:rPr>
              <a:t/>
            </a:r>
            <a:br>
              <a:rPr lang="el-GR" dirty="0">
                <a:solidFill>
                  <a:schemeClr val="tx1"/>
                </a:solidFill>
              </a:rPr>
            </a:br>
            <a:endParaRPr lang="el-GR" dirty="0">
              <a:solidFill>
                <a:schemeClr val="tx1"/>
              </a:solidFill>
            </a:endParaRPr>
          </a:p>
        </p:txBody>
      </p:sp>
      <p:sp>
        <p:nvSpPr>
          <p:cNvPr id="5" name="Θέση περιεχομένου 4"/>
          <p:cNvSpPr>
            <a:spLocks noGrp="1"/>
          </p:cNvSpPr>
          <p:nvPr>
            <p:ph idx="1"/>
          </p:nvPr>
        </p:nvSpPr>
        <p:spPr>
          <a:xfrm>
            <a:off x="342900" y="2880786"/>
            <a:ext cx="5189220" cy="5806013"/>
          </a:xfrm>
        </p:spPr>
        <p:txBody>
          <a:bodyPr>
            <a:normAutofit fontScale="92500"/>
          </a:bodyPr>
          <a:lstStyle/>
          <a:p>
            <a:pPr marL="0" indent="0" algn="just">
              <a:buNone/>
            </a:pPr>
            <a:r>
              <a:rPr lang="el-GR" sz="1300" dirty="0">
                <a:latin typeface="Arial" panose="020B0604020202020204" pitchFamily="34" charset="0"/>
                <a:cs typeface="Arial" panose="020B0604020202020204" pitchFamily="34" charset="0"/>
              </a:rPr>
              <a:t>Αναπληρωτής Καθηγητής Ωτορινολαρυγγολογίας της Ιατρικής Σχολής του Αριστοτελείου Πανεπιστημίου Θεσσαλονίκης, ο Ωτορινολαρυγγολόγος Πέτρος Κάρκος έχει 15ετή ειδίκευση και μετεκπαίδευση στη Μ. Βρετανία και ΗΠΑ. Έχει εκπαιδευτεί δίπλα σε μεγάλα ονόματα παγκοσμίως στον τομέα της ΩΡΛ, όπως, μεταξύ άλλων, οι καθηγητές Janet Wilson (φωνιατρική), Dae Kim και Nick Roland (Χειρουργική Τραχήλου &amp; Θυρεοειδούς), Μax Mc Cormick και Tristram Lesser (Ωτοχειρουργική), Ray Clarke και Ravi Sharma (ΠαιδοΩΡΛ), Costa Repanos (Λέιζερ για όγκους λάρυγγα και στοματοφάρυγγα), Paul White, Andrew Swift και Elgan Davies (Ενδοσκοπική Χειρουργική Ρινός και Ρινοπλαστική), καθώς και τον Peter Belafsky, έναν από τους πρωτοπόρους Αμερικανούς Λαρυγγολόγους στην ελάχιστα επεμβατική Χειρουργική Λαρυγγολογία και στην αντιμετώπιση της Δυσφαγίας.</a:t>
            </a:r>
          </a:p>
          <a:p>
            <a:pPr marL="0" indent="0" algn="just">
              <a:buNone/>
            </a:pPr>
            <a:r>
              <a:rPr lang="el-GR" sz="1300" dirty="0" smtClean="0">
                <a:latin typeface="Arial" panose="020B0604020202020204" pitchFamily="34" charset="0"/>
                <a:cs typeface="Arial" panose="020B0604020202020204" pitchFamily="34" charset="0"/>
              </a:rPr>
              <a:t>Κατά </a:t>
            </a:r>
            <a:r>
              <a:rPr lang="el-GR" sz="1300" dirty="0">
                <a:latin typeface="Arial" panose="020B0604020202020204" pitchFamily="34" charset="0"/>
                <a:cs typeface="Arial" panose="020B0604020202020204" pitchFamily="34" charset="0"/>
              </a:rPr>
              <a:t>την 15ετή ειδίκευση και μετεκπαίδευσή του στη Μεγάλη Βρετανία και </a:t>
            </a:r>
            <a:r>
              <a:rPr lang="el-GR" sz="1300" dirty="0" smtClean="0">
                <a:latin typeface="Arial" panose="020B0604020202020204" pitchFamily="34" charset="0"/>
                <a:cs typeface="Arial" panose="020B0604020202020204" pitchFamily="34" charset="0"/>
              </a:rPr>
              <a:t>τις </a:t>
            </a:r>
            <a:r>
              <a:rPr lang="el-GR" sz="1300" dirty="0">
                <a:latin typeface="Arial" panose="020B0604020202020204" pitchFamily="34" charset="0"/>
                <a:cs typeface="Arial" panose="020B0604020202020204" pitchFamily="34" charset="0"/>
              </a:rPr>
              <a:t>Η.Π.Α., ο Χειρουργός Ωτορινολαρυγγολόγος Πέτρος Κάρκος απέκτησε σημαντική χειρουργική εμπειρία στην ΠαιδοΩΡΛ, στην Ενδοσκοπική Χειρουργική Ρινός και Παραρρινίων, στη Ρινοπλαστική και στη Ωτο-Χειρουργική. Είναι επίσης εξειδικευμένος (Fellowship Trained) τόσο στη Λαρυγγολογία όσο και στη Χειρουργική Τραχήλου (Φωνιατρική, Ενδοσκοπική Χειρουργική Λάρυγγα και «ανοιχτές» επεμβάσεις τραχήλου, σιελογόνων αδένων και θυρεοειδούς).</a:t>
            </a:r>
          </a:p>
          <a:p>
            <a:pPr marL="0" indent="0" algn="just">
              <a:buNone/>
            </a:pPr>
            <a:r>
              <a:rPr lang="el-GR" sz="1300" dirty="0" smtClean="0">
                <a:latin typeface="Arial" panose="020B0604020202020204" pitchFamily="34" charset="0"/>
                <a:cs typeface="Arial" panose="020B0604020202020204" pitchFamily="34" charset="0"/>
              </a:rPr>
              <a:t>Ο </a:t>
            </a:r>
            <a:r>
              <a:rPr lang="el-GR" sz="1300" dirty="0">
                <a:latin typeface="Arial" panose="020B0604020202020204" pitchFamily="34" charset="0"/>
                <a:cs typeface="Arial" panose="020B0604020202020204" pitchFamily="34" charset="0"/>
              </a:rPr>
              <a:t>Ωτορινολαρυγγολόγος Πέτρος Κάρκος είναι πιστοποιημένο μέλος (κατόπιν πανβρετανικών εξετάσεων) του Βασιλικού Κολλεγίου των Χειρουργών (AFRCS, Associate Fellowship of the Royal College of Surgeons, UK) και είναι εξεταστής για τον Ευρωπαϊκό τίτλο Ωτορινολαρυγγολογίας (EBE ORL-HNS, European Board Examination in Otolaryngology-Head Neck Surgery) από το 2014. Είναι καθηγητής (Honorary Clinical Tutor, University of Edinburgh) σε μεταπτυχιακούς (MSc) και διδακτορικούς (PhD) φοιτητές του Πανεπιστημίου του Εδιμβούργου.</a:t>
            </a:r>
          </a:p>
          <a:p>
            <a:pPr marL="0" indent="0">
              <a:buNone/>
            </a:pPr>
            <a:endParaRPr lang="el-GR" dirty="0"/>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4700" y="603327"/>
            <a:ext cx="1888000" cy="212400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913963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7180" y="857250"/>
            <a:ext cx="2914650" cy="1716617"/>
          </a:xfrm>
        </p:spPr>
        <p:txBody>
          <a:bodyPr>
            <a:normAutofit fontScale="90000"/>
          </a:bodyPr>
          <a:lstStyle/>
          <a:p>
            <a:r>
              <a:rPr lang="el-GR" sz="2200" b="1" dirty="0" smtClean="0">
                <a:solidFill>
                  <a:schemeClr val="accent2">
                    <a:lumMod val="50000"/>
                  </a:schemeClr>
                </a:solidFill>
                <a:latin typeface="Arial" panose="020B0604020202020204" pitchFamily="34" charset="0"/>
                <a:cs typeface="Arial" panose="020B0604020202020204" pitchFamily="34" charset="0"/>
              </a:rPr>
              <a:t>Μαρίνα-Κλεοπάτρα </a:t>
            </a:r>
            <a:r>
              <a:rPr lang="el-GR" sz="2200" b="1" dirty="0">
                <a:solidFill>
                  <a:schemeClr val="accent2">
                    <a:lumMod val="50000"/>
                  </a:schemeClr>
                </a:solidFill>
                <a:latin typeface="Arial" panose="020B0604020202020204" pitchFamily="34" charset="0"/>
                <a:cs typeface="Arial" panose="020B0604020202020204" pitchFamily="34" charset="0"/>
              </a:rPr>
              <a:t>Μποζίκη</a:t>
            </a:r>
            <a:r>
              <a:rPr lang="el-GR" sz="2000" b="1" dirty="0">
                <a:solidFill>
                  <a:schemeClr val="accent2">
                    <a:lumMod val="50000"/>
                  </a:schemeClr>
                </a:solidFill>
                <a:latin typeface="Arial" panose="020B0604020202020204" pitchFamily="34" charset="0"/>
                <a:cs typeface="Arial" panose="020B0604020202020204" pitchFamily="34" charset="0"/>
              </a:rPr>
              <a:t/>
            </a:r>
            <a:br>
              <a:rPr lang="el-GR" sz="2000" b="1" dirty="0">
                <a:solidFill>
                  <a:schemeClr val="accent2">
                    <a:lumMod val="50000"/>
                  </a:schemeClr>
                </a:solidFill>
                <a:latin typeface="Arial" panose="020B0604020202020204" pitchFamily="34" charset="0"/>
                <a:cs typeface="Arial" panose="020B0604020202020204" pitchFamily="34" charset="0"/>
              </a:rPr>
            </a:br>
            <a:r>
              <a:rPr lang="el-GR" sz="2000" dirty="0">
                <a:solidFill>
                  <a:schemeClr val="tx1"/>
                </a:solidFill>
                <a:latin typeface="Arial" panose="020B0604020202020204" pitchFamily="34" charset="0"/>
                <a:cs typeface="Arial" panose="020B0604020202020204" pitchFamily="34" charset="0"/>
              </a:rPr>
              <a:t>Επίκουρη </a:t>
            </a:r>
            <a:r>
              <a:rPr lang="el-GR" sz="2000" dirty="0" smtClean="0">
                <a:solidFill>
                  <a:schemeClr val="tx1"/>
                </a:solidFill>
                <a:latin typeface="Arial" panose="020B0604020202020204" pitchFamily="34" charset="0"/>
                <a:cs typeface="Arial" panose="020B0604020202020204" pitchFamily="34" charset="0"/>
              </a:rPr>
              <a:t>Καθηγήτρια</a:t>
            </a:r>
            <a:r>
              <a:rPr lang="el-GR" sz="1800" dirty="0" smtClean="0">
                <a:solidFill>
                  <a:schemeClr val="tx1"/>
                </a:solidFill>
                <a:latin typeface="Arial" panose="020B0604020202020204" pitchFamily="34" charset="0"/>
                <a:cs typeface="Arial" panose="020B0604020202020204" pitchFamily="34" charset="0"/>
              </a:rPr>
              <a:t/>
            </a:r>
            <a:br>
              <a:rPr lang="el-GR" sz="1800" dirty="0" smtClean="0">
                <a:solidFill>
                  <a:schemeClr val="tx1"/>
                </a:solidFill>
                <a:latin typeface="Arial" panose="020B0604020202020204" pitchFamily="34" charset="0"/>
                <a:cs typeface="Arial" panose="020B0604020202020204" pitchFamily="34" charset="0"/>
              </a:rPr>
            </a:br>
            <a:r>
              <a:rPr lang="el-GR" sz="1800" dirty="0" smtClean="0">
                <a:solidFill>
                  <a:prstClr val="black"/>
                </a:solidFill>
                <a:latin typeface="Arial" panose="020B0604020202020204" pitchFamily="34" charset="0"/>
                <a:cs typeface="Arial" panose="020B0604020202020204" pitchFamily="34" charset="0"/>
              </a:rPr>
              <a:t>Αριστοτέλειο </a:t>
            </a:r>
            <a:r>
              <a:rPr lang="el-GR" sz="1800" dirty="0">
                <a:solidFill>
                  <a:prstClr val="black"/>
                </a:solidFill>
                <a:latin typeface="Arial" panose="020B0604020202020204" pitchFamily="34" charset="0"/>
                <a:cs typeface="Arial" panose="020B0604020202020204" pitchFamily="34" charset="0"/>
              </a:rPr>
              <a:t>Πανεπιστήμιο</a:t>
            </a:r>
            <a:br>
              <a:rPr lang="el-GR" sz="1800" dirty="0">
                <a:solidFill>
                  <a:prstClr val="black"/>
                </a:solidFill>
                <a:latin typeface="Arial" panose="020B0604020202020204" pitchFamily="34" charset="0"/>
                <a:cs typeface="Arial" panose="020B0604020202020204" pitchFamily="34" charset="0"/>
              </a:rPr>
            </a:br>
            <a:r>
              <a:rPr lang="el-GR" sz="1800" dirty="0">
                <a:solidFill>
                  <a:prstClr val="black"/>
                </a:solidFill>
                <a:latin typeface="Arial" panose="020B0604020202020204" pitchFamily="34" charset="0"/>
                <a:cs typeface="Arial" panose="020B0604020202020204" pitchFamily="34" charset="0"/>
              </a:rPr>
              <a:t>Θεσσαλονίκης</a:t>
            </a:r>
            <a:r>
              <a:rPr lang="el-GR" dirty="0" smtClean="0"/>
              <a:t/>
            </a:r>
            <a:br>
              <a:rPr lang="el-GR" dirty="0" smtClean="0"/>
            </a:br>
            <a:endParaRPr lang="el-GR" dirty="0"/>
          </a:p>
        </p:txBody>
      </p:sp>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1820" y="551323"/>
            <a:ext cx="2078761" cy="2124000"/>
          </a:xfrm>
          <a:effectLst>
            <a:outerShdw blurRad="50800" dist="38100" dir="18900000" algn="bl" rotWithShape="0">
              <a:prstClr val="black">
                <a:alpha val="40000"/>
              </a:prstClr>
            </a:outerShdw>
          </a:effectLst>
        </p:spPr>
      </p:pic>
      <p:sp>
        <p:nvSpPr>
          <p:cNvPr id="9" name="Ορθογώνιο 8"/>
          <p:cNvSpPr/>
          <p:nvPr/>
        </p:nvSpPr>
        <p:spPr>
          <a:xfrm>
            <a:off x="217170" y="2952000"/>
            <a:ext cx="5372100" cy="5755422"/>
          </a:xfrm>
          <a:prstGeom prst="rect">
            <a:avLst/>
          </a:prstGeom>
        </p:spPr>
        <p:txBody>
          <a:bodyPr wrap="square">
            <a:spAutoFit/>
          </a:bodyPr>
          <a:lstStyle/>
          <a:p>
            <a:pPr algn="just">
              <a:spcAft>
                <a:spcPts val="0"/>
              </a:spcAft>
            </a:pPr>
            <a:r>
              <a:rPr lang="el-GR" sz="1600" dirty="0">
                <a:solidFill>
                  <a:srgbClr val="000000"/>
                </a:solidFill>
                <a:latin typeface="Arial" panose="020B0604020202020204" pitchFamily="34" charset="0"/>
                <a:ea typeface="Calibri" panose="020F0502020204030204" pitchFamily="34" charset="0"/>
              </a:rPr>
              <a:t>Η Μποζίκη Μαρίνα Κλεοπάτρα είναι Επίκουρη Καθηγήτρια Νευρολογίας στο Αριστοτέλειο Πανεπιστήμιο Θεσσαλονίκης (Β' Νευρολογική Πανεπιστημιακή Κλινική, Γενικό Πανεπιστημιακό Νοσοκομείο ΑΧΕΠΑ). Το ειδικό πεδίο ενδιαφέροντός της είναι η κλινική και πειραματική Νευροανοσολογία. </a:t>
            </a:r>
          </a:p>
          <a:p>
            <a:pPr algn="just">
              <a:spcAft>
                <a:spcPts val="0"/>
              </a:spcAft>
            </a:pPr>
            <a:r>
              <a:rPr lang="el-GR" sz="1600" dirty="0">
                <a:solidFill>
                  <a:srgbClr val="000000"/>
                </a:solidFill>
                <a:latin typeface="Arial" panose="020B0604020202020204" pitchFamily="34" charset="0"/>
                <a:ea typeface="Calibri" panose="020F0502020204030204" pitchFamily="34" charset="0"/>
              </a:rPr>
              <a:t> </a:t>
            </a:r>
            <a:r>
              <a:rPr lang="el-GR" sz="1600" dirty="0" smtClean="0">
                <a:solidFill>
                  <a:srgbClr val="000000"/>
                </a:solidFill>
                <a:latin typeface="Arial" panose="020B0604020202020204" pitchFamily="34" charset="0"/>
                <a:ea typeface="Calibri" panose="020F0502020204030204" pitchFamily="34" charset="0"/>
              </a:rPr>
              <a:t>        Ιδιαίτερα </a:t>
            </a:r>
            <a:r>
              <a:rPr lang="el-GR" sz="1600" dirty="0">
                <a:solidFill>
                  <a:srgbClr val="000000"/>
                </a:solidFill>
                <a:latin typeface="Arial" panose="020B0604020202020204" pitchFamily="34" charset="0"/>
                <a:ea typeface="Calibri" panose="020F0502020204030204" pitchFamily="34" charset="0"/>
              </a:rPr>
              <a:t>ερευνητικά της ενδιαφέροντα είναι η μελέτη της επίδρασης της εντερικής μικροχλωρίδας στην Πολλαπλή Σκλήρυνση (ΠΣ) και στην Πειραματική Αυτοάνοση Εγκεφαλομυελίτιδα (ΠΑΕ), το ευρύτερα χρησιμοποιούμενο πειραματικό μοντέλο για την ΠΣ, καθώς και η μελέτη βιοδεικτών στην ΠΣ. Συμμετέχει σε &gt;90 δημοσιεύσεις σε διεθνή επιστημονικά περιοδικά (PubMed) και έχει λάβει &gt;2800 Αναφορές (</a:t>
            </a:r>
            <a:r>
              <a:rPr lang="en-US" sz="1600" dirty="0">
                <a:solidFill>
                  <a:srgbClr val="000000"/>
                </a:solidFill>
                <a:latin typeface="Arial" panose="020B0604020202020204" pitchFamily="34" charset="0"/>
                <a:ea typeface="Calibri" panose="020F0502020204030204" pitchFamily="34" charset="0"/>
              </a:rPr>
              <a:t>citations</a:t>
            </a:r>
            <a:r>
              <a:rPr lang="el-GR" sz="1600" dirty="0">
                <a:solidFill>
                  <a:srgbClr val="000000"/>
                </a:solidFill>
                <a:latin typeface="Arial" panose="020B0604020202020204" pitchFamily="34" charset="0"/>
                <a:ea typeface="Calibri" panose="020F0502020204030204" pitchFamily="34" charset="0"/>
              </a:rPr>
              <a:t>) με δείκτη H=24 (Scopus). </a:t>
            </a:r>
            <a:endParaRPr lang="el-GR" sz="1600" dirty="0" smtClean="0">
              <a:solidFill>
                <a:srgbClr val="000000"/>
              </a:solidFill>
              <a:latin typeface="Arial" panose="020B0604020202020204" pitchFamily="34" charset="0"/>
              <a:ea typeface="Calibri" panose="020F0502020204030204" pitchFamily="34" charset="0"/>
            </a:endParaRPr>
          </a:p>
          <a:p>
            <a:pPr algn="just">
              <a:spcAft>
                <a:spcPts val="0"/>
              </a:spcAft>
            </a:pPr>
            <a:r>
              <a:rPr lang="el-GR" sz="1600" dirty="0">
                <a:solidFill>
                  <a:srgbClr val="000000"/>
                </a:solidFill>
                <a:latin typeface="Arial" panose="020B0604020202020204" pitchFamily="34" charset="0"/>
                <a:ea typeface="Calibri" panose="020F0502020204030204" pitchFamily="34" charset="0"/>
              </a:rPr>
              <a:t> </a:t>
            </a:r>
            <a:r>
              <a:rPr lang="el-GR" sz="1600" dirty="0" smtClean="0">
                <a:solidFill>
                  <a:srgbClr val="000000"/>
                </a:solidFill>
                <a:latin typeface="Arial" panose="020B0604020202020204" pitchFamily="34" charset="0"/>
                <a:ea typeface="Calibri" panose="020F0502020204030204" pitchFamily="34" charset="0"/>
              </a:rPr>
              <a:t>       Είναι </a:t>
            </a:r>
            <a:r>
              <a:rPr lang="el-GR" sz="1600" dirty="0">
                <a:solidFill>
                  <a:srgbClr val="000000"/>
                </a:solidFill>
                <a:latin typeface="Arial" panose="020B0604020202020204" pitchFamily="34" charset="0"/>
                <a:ea typeface="Calibri" panose="020F0502020204030204" pitchFamily="34" charset="0"/>
              </a:rPr>
              <a:t>συν-συγγραφέας μιας «δημοσίευσης με υψηλό αριθμό αναφορών στο πεδίο (PubMed)» (πεδίο: Neuroimmunology) ως εξής: «Commensal microbiota και το αυτοαντιγόνο μυελίνης συνεργάζονται για να προκαλέσουν αυτοάνοση απομυελίνωση. </a:t>
            </a:r>
            <a:r>
              <a:rPr lang="en-US" sz="1600" dirty="0">
                <a:solidFill>
                  <a:srgbClr val="000000"/>
                </a:solidFill>
                <a:latin typeface="Arial" panose="020B0604020202020204" pitchFamily="34" charset="0"/>
                <a:ea typeface="Calibri" panose="020F0502020204030204" pitchFamily="34" charset="0"/>
              </a:rPr>
              <a:t>Berer K, Mues M, Koutrolos M, Rasbi ZA, Boziki M, Johner C, Wekerle H and Krishnamoorthy G. Nature, 479, 538-541,2011, DOI: 10.1038/nature10554». </a:t>
            </a:r>
            <a:endParaRPr lang="el-GR" sz="16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617675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171950"/>
            <a:ext cx="5052060" cy="2663190"/>
          </a:xfrm>
        </p:spPr>
        <p:txBody>
          <a:bodyPr/>
          <a:lstStyle/>
          <a:p>
            <a:pPr algn="ctr"/>
            <a:r>
              <a:rPr lang="el-GR" b="1" dirty="0">
                <a:solidFill>
                  <a:schemeClr val="accent3">
                    <a:lumMod val="75000"/>
                  </a:schemeClr>
                </a:solidFill>
                <a:latin typeface="Arial" panose="020B0604020202020204" pitchFamily="34" charset="0"/>
                <a:cs typeface="Arial" panose="020B0604020202020204" pitchFamily="34" charset="0"/>
              </a:rPr>
              <a:t>ΕΞΩΤΕΡΙΚΟΙ ΣΥΝΕΡΓΑΤΕΣ</a:t>
            </a:r>
          </a:p>
        </p:txBody>
      </p:sp>
    </p:spTree>
    <p:extLst>
      <p:ext uri="{BB962C8B-B14F-4D97-AF65-F5344CB8AC3E}">
        <p14:creationId xmlns:p14="http://schemas.microsoft.com/office/powerpoint/2010/main" val="3659822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5770" y="708660"/>
            <a:ext cx="4772215" cy="1865207"/>
          </a:xfrm>
        </p:spPr>
        <p:txBody>
          <a:bodyPr>
            <a:normAutofit/>
          </a:bodyPr>
          <a:lstStyle/>
          <a:p>
            <a:r>
              <a:rPr lang="el-GR" sz="2200" b="1" dirty="0" smtClean="0">
                <a:solidFill>
                  <a:schemeClr val="accent2">
                    <a:lumMod val="75000"/>
                  </a:schemeClr>
                </a:solidFill>
                <a:latin typeface="Arial" panose="020B0604020202020204" pitchFamily="34" charset="0"/>
                <a:cs typeface="Arial" panose="020B0604020202020204" pitchFamily="34" charset="0"/>
              </a:rPr>
              <a:t>Ιωάννης </a:t>
            </a:r>
            <a:br>
              <a:rPr lang="el-GR" sz="2200" b="1" dirty="0" smtClean="0">
                <a:solidFill>
                  <a:schemeClr val="accent2">
                    <a:lumMod val="75000"/>
                  </a:schemeClr>
                </a:solidFill>
                <a:latin typeface="Arial" panose="020B0604020202020204" pitchFamily="34" charset="0"/>
                <a:cs typeface="Arial" panose="020B0604020202020204" pitchFamily="34" charset="0"/>
              </a:rPr>
            </a:br>
            <a:r>
              <a:rPr lang="el-GR" sz="2200" b="1" dirty="0" smtClean="0">
                <a:solidFill>
                  <a:schemeClr val="accent2">
                    <a:lumMod val="75000"/>
                  </a:schemeClr>
                </a:solidFill>
                <a:latin typeface="Arial" panose="020B0604020202020204" pitchFamily="34" charset="0"/>
                <a:cs typeface="Arial" panose="020B0604020202020204" pitchFamily="34" charset="0"/>
              </a:rPr>
              <a:t>Βογινδρούκας</a:t>
            </a:r>
            <a:r>
              <a:rPr lang="el-GR" dirty="0"/>
              <a:t/>
            </a:r>
            <a:br>
              <a:rPr lang="el-GR" dirty="0"/>
            </a:br>
            <a:r>
              <a:rPr lang="el-GR" sz="1800" dirty="0" smtClean="0">
                <a:solidFill>
                  <a:schemeClr val="tx1"/>
                </a:solidFill>
                <a:latin typeface="Arial" panose="020B0604020202020204" pitchFamily="34" charset="0"/>
                <a:cs typeface="Arial" panose="020B0604020202020204" pitchFamily="34" charset="0"/>
              </a:rPr>
              <a:t>Λογοπεδικός</a:t>
            </a:r>
            <a:r>
              <a:rPr lang="el-GR" dirty="0" smtClean="0"/>
              <a:t> </a:t>
            </a:r>
            <a:br>
              <a:rPr lang="el-GR" dirty="0" smtClean="0"/>
            </a:br>
            <a:r>
              <a:rPr lang="el-GR" sz="1400" dirty="0" smtClean="0">
                <a:solidFill>
                  <a:schemeClr val="tx1"/>
                </a:solidFill>
                <a:latin typeface="Arial" panose="020B0604020202020204" pitchFamily="34" charset="0"/>
                <a:cs typeface="Arial" panose="020B0604020202020204" pitchFamily="34" charset="0"/>
              </a:rPr>
              <a:t>Διδάκτορας</a:t>
            </a:r>
            <a:br>
              <a:rPr lang="el-GR" sz="1400" dirty="0" smtClean="0">
                <a:solidFill>
                  <a:schemeClr val="tx1"/>
                </a:solidFill>
                <a:latin typeface="Arial" panose="020B0604020202020204" pitchFamily="34" charset="0"/>
                <a:cs typeface="Arial" panose="020B0604020202020204" pitchFamily="34" charset="0"/>
              </a:rPr>
            </a:br>
            <a:r>
              <a:rPr lang="el-GR" sz="1400" dirty="0" smtClean="0">
                <a:solidFill>
                  <a:schemeClr val="tx1"/>
                </a:solidFill>
                <a:latin typeface="Arial" panose="020B0604020202020204" pitchFamily="34" charset="0"/>
                <a:cs typeface="Arial" panose="020B0604020202020204" pitchFamily="34" charset="0"/>
              </a:rPr>
              <a:t>Πανεπιστημίου Ιωαννίνων</a:t>
            </a:r>
            <a:endParaRPr lang="el-GR" sz="1400" dirty="0">
              <a:solidFill>
                <a:schemeClr val="tx1"/>
              </a:solidFill>
              <a:latin typeface="Arial" panose="020B0604020202020204" pitchFamily="34" charset="0"/>
              <a:cs typeface="Arial" panose="020B0604020202020204" pitchFamily="34" charset="0"/>
            </a:endParaRPr>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4000" y="449867"/>
            <a:ext cx="2102545" cy="2124000"/>
          </a:xfrm>
          <a:effectLst>
            <a:outerShdw blurRad="50800" dist="38100" dir="18900000" algn="bl" rotWithShape="0">
              <a:prstClr val="black">
                <a:alpha val="40000"/>
              </a:prstClr>
            </a:outerShdw>
          </a:effectLst>
        </p:spPr>
      </p:pic>
      <p:sp>
        <p:nvSpPr>
          <p:cNvPr id="7" name="TextBox 6"/>
          <p:cNvSpPr txBox="1"/>
          <p:nvPr/>
        </p:nvSpPr>
        <p:spPr>
          <a:xfrm>
            <a:off x="217935" y="2952000"/>
            <a:ext cx="5795010" cy="5716565"/>
          </a:xfrm>
          <a:prstGeom prst="rect">
            <a:avLst/>
          </a:prstGeom>
          <a:noFill/>
        </p:spPr>
        <p:txBody>
          <a:bodyPr wrap="square" rtlCol="0">
            <a:spAutoFit/>
          </a:bodyPr>
          <a:lstStyle/>
          <a:p>
            <a:pPr algn="just">
              <a:lnSpc>
                <a:spcPct val="115000"/>
              </a:lnSpc>
              <a:spcAft>
                <a:spcPts val="1000"/>
              </a:spcAft>
            </a:pPr>
            <a:r>
              <a:rPr lang="el-GR" sz="1100" dirty="0">
                <a:latin typeface="Arial" panose="020B0604020202020204" pitchFamily="34" charset="0"/>
                <a:ea typeface="Calibri" panose="020F0502020204030204" pitchFamily="34" charset="0"/>
                <a:cs typeface="Arial" panose="020B0604020202020204" pitchFamily="34" charset="0"/>
              </a:rPr>
              <a:t>Ο Βογινδρούκας Ιωάννης είναι Λογοπεδικός, Διδάκτορας του τομέα ψυχολογίας του Πανεπιστημίου Ιωαννίνων, με Μεταπτυχιακές σπουδές στο Πανεπιστήμιο του </a:t>
            </a:r>
            <a:r>
              <a:rPr lang="en-US" sz="1100" dirty="0">
                <a:latin typeface="Arial" panose="020B0604020202020204" pitchFamily="34" charset="0"/>
                <a:ea typeface="Calibri" panose="020F0502020204030204" pitchFamily="34" charset="0"/>
                <a:cs typeface="Arial" panose="020B0604020202020204" pitchFamily="34" charset="0"/>
              </a:rPr>
              <a:t>Birmingham</a:t>
            </a:r>
            <a:r>
              <a:rPr lang="el-GR" sz="1100" dirty="0">
                <a:latin typeface="Arial" panose="020B0604020202020204" pitchFamily="34" charset="0"/>
                <a:ea typeface="Calibri" panose="020F0502020204030204" pitchFamily="34" charset="0"/>
                <a:cs typeface="Arial" panose="020B0604020202020204" pitchFamily="34" charset="0"/>
              </a:rPr>
              <a:t>,  </a:t>
            </a:r>
            <a:r>
              <a:rPr lang="en-US" sz="1100" dirty="0">
                <a:latin typeface="Arial" panose="020B0604020202020204" pitchFamily="34" charset="0"/>
                <a:ea typeface="Calibri" panose="020F0502020204030204" pitchFamily="34" charset="0"/>
                <a:cs typeface="Arial" panose="020B0604020202020204" pitchFamily="34" charset="0"/>
              </a:rPr>
              <a:t>School</a:t>
            </a:r>
            <a:r>
              <a:rPr lang="el-GR" sz="1100" dirty="0">
                <a:latin typeface="Arial" panose="020B0604020202020204" pitchFamily="34" charset="0"/>
                <a:ea typeface="Calibri" panose="020F0502020204030204" pitchFamily="34" charset="0"/>
                <a:cs typeface="Arial" panose="020B0604020202020204" pitchFamily="34" charset="0"/>
              </a:rPr>
              <a:t>  </a:t>
            </a:r>
            <a:r>
              <a:rPr lang="en-US" sz="1100" dirty="0">
                <a:latin typeface="Arial" panose="020B0604020202020204" pitchFamily="34" charset="0"/>
                <a:ea typeface="Calibri" panose="020F0502020204030204" pitchFamily="34" charset="0"/>
                <a:cs typeface="Arial" panose="020B0604020202020204" pitchFamily="34" charset="0"/>
              </a:rPr>
              <a:t>of Education </a:t>
            </a:r>
            <a:r>
              <a:rPr lang="el-GR" sz="1100" dirty="0">
                <a:latin typeface="Arial" panose="020B0604020202020204" pitchFamily="34" charset="0"/>
                <a:ea typeface="Calibri" panose="020F0502020204030204" pitchFamily="34" charset="0"/>
                <a:cs typeface="Arial" panose="020B0604020202020204" pitchFamily="34" charset="0"/>
              </a:rPr>
              <a:t> με ειδίκευση στην Αυτιστική Διαταραχή. Εργάζεται στο Ιατροπαιδαγωγικό Κέντρο Β. Ελλάδας του Ψυχιατρικού Νοσοκομείου Θεσσαλονίκης, </a:t>
            </a:r>
            <a:r>
              <a:rPr lang="el-GR" sz="1100" dirty="0" smtClean="0">
                <a:latin typeface="Arial" panose="020B0604020202020204" pitchFamily="34" charset="0"/>
                <a:ea typeface="Calibri" panose="020F0502020204030204" pitchFamily="34" charset="0"/>
                <a:cs typeface="Arial" panose="020B0604020202020204" pitchFamily="34" charset="0"/>
              </a:rPr>
              <a:t>διδάσκει </a:t>
            </a:r>
            <a:r>
              <a:rPr lang="el-GR" sz="1100" dirty="0">
                <a:latin typeface="Arial" panose="020B0604020202020204" pitchFamily="34" charset="0"/>
                <a:ea typeface="Calibri" panose="020F0502020204030204" pitchFamily="34" charset="0"/>
                <a:cs typeface="Arial" panose="020B0604020202020204" pitchFamily="34" charset="0"/>
              </a:rPr>
              <a:t>στο Μεταπτυχιακό πρόγραμμα του Πανεπιστημίου Μακεδονίας Επιστήμες των Διαταραχών της Επικοινωνίας, είναι Επιστημονικός Διευθυντής του Ινστιτούτου Έρευνας και Εκπαίδευσης Λογοθεραπείας  και Επόπτης Κλινικής Πρακτικής του Πανελληνίου Συλλόγου Λογοπεδικών.</a:t>
            </a:r>
          </a:p>
          <a:p>
            <a:pPr algn="just">
              <a:lnSpc>
                <a:spcPct val="115000"/>
              </a:lnSpc>
              <a:spcAft>
                <a:spcPts val="1000"/>
              </a:spcAft>
            </a:pPr>
            <a:r>
              <a:rPr lang="el-GR" sz="1100" dirty="0">
                <a:latin typeface="Arial" panose="020B0604020202020204" pitchFamily="34" charset="0"/>
                <a:ea typeface="Calibri" panose="020F0502020204030204" pitchFamily="34" charset="0"/>
                <a:cs typeface="Arial" panose="020B0604020202020204" pitchFamily="34" charset="0"/>
              </a:rPr>
              <a:t>Ασχολείται με τον αυτισμό και τις γλωσσικές και επικοινωνιακές διαταραχές που συνυπάρχουν με αυτόν, είναι εκπαιδευτής του Γλωσσικού προγράμματος ΜΑΚΑΤΟΝ και του προγράμματος </a:t>
            </a:r>
            <a:r>
              <a:rPr lang="en-US" sz="1100" dirty="0">
                <a:latin typeface="Arial" panose="020B0604020202020204" pitchFamily="34" charset="0"/>
                <a:ea typeface="Calibri" panose="020F0502020204030204" pitchFamily="34" charset="0"/>
                <a:cs typeface="Arial" panose="020B0604020202020204" pitchFamily="34" charset="0"/>
              </a:rPr>
              <a:t>CYGNET</a:t>
            </a:r>
            <a:r>
              <a:rPr lang="el-GR" sz="1100" dirty="0">
                <a:latin typeface="Arial" panose="020B0604020202020204" pitchFamily="34" charset="0"/>
                <a:ea typeface="Calibri" panose="020F0502020204030204" pitchFamily="34" charset="0"/>
                <a:cs typeface="Arial" panose="020B0604020202020204" pitchFamily="34" charset="0"/>
              </a:rPr>
              <a:t>, εκπρόσωπος του </a:t>
            </a:r>
            <a:r>
              <a:rPr lang="en-US" sz="1100" dirty="0">
                <a:latin typeface="Arial" panose="020B0604020202020204" pitchFamily="34" charset="0"/>
                <a:ea typeface="Calibri" panose="020F0502020204030204" pitchFamily="34" charset="0"/>
                <a:cs typeface="Arial" panose="020B0604020202020204" pitchFamily="34" charset="0"/>
              </a:rPr>
              <a:t>Intensive Interaction Institute</a:t>
            </a:r>
            <a:r>
              <a:rPr lang="el-GR" sz="1100" dirty="0">
                <a:latin typeface="Arial" panose="020B0604020202020204" pitchFamily="34" charset="0"/>
                <a:ea typeface="Calibri" panose="020F0502020204030204" pitchFamily="34" charset="0"/>
                <a:cs typeface="Arial" panose="020B0604020202020204" pitchFamily="34" charset="0"/>
              </a:rPr>
              <a:t> στην Ελλάδα και το ενδιαφέρον του εστιάζεται στο ευρύ φάσμα των αναπτυξιακών γλωσσικών διαταραχών, των ειδικών μαθησιακών δυσκολιών, των πραγματολογικών διαταραχών και  στη χρήση εναλλακτικών μεθόδων επικοινωνίας. </a:t>
            </a:r>
          </a:p>
          <a:p>
            <a:pPr algn="just">
              <a:lnSpc>
                <a:spcPct val="115000"/>
              </a:lnSpc>
              <a:spcAft>
                <a:spcPts val="1000"/>
              </a:spcAft>
            </a:pPr>
            <a:r>
              <a:rPr lang="el-GR" sz="1100" dirty="0">
                <a:latin typeface="Arial" panose="020B0604020202020204" pitchFamily="34" charset="0"/>
                <a:ea typeface="Calibri" panose="020F0502020204030204" pitchFamily="34" charset="0"/>
                <a:cs typeface="Arial" panose="020B0604020202020204" pitchFamily="34" charset="0"/>
              </a:rPr>
              <a:t>Είναι συγγραφέας του βιβλίου «Οδηγός Εκπαίδευσης παιδιών με Διάχυτες Αναπτυξιακές Διαταραχές» (2005),  έχει εκπονήσει  τη Δοκιμασία Γλωσσικής Αντίληψης και Έκφρασης (2009), τη Δοκιμασία Εκφραστικού Λεξιλογίου (2010) και τη Δοκιμασία Εικόνες Δράσης (2011). Είναι Επιμελητής του τόμου «Αυτισμός : Θέσεις και Προσεγγίσεις» του Πανελληνίου Συλλόγου Λογοπεδικών (2007),  του Οδηγού Εντατικής Αλληλεπίδρασης (2010) και του τόμου Αναπτυξιακές Γλωσσικές Διαταραχές (2010).   Έχει δημοσιεύσει και ανακοινώσει εργασίες του σε επιστημονικά περιοδικά, συλλογικούς τόμους και διεθνή συνέδρια.</a:t>
            </a:r>
          </a:p>
          <a:p>
            <a:pPr algn="just">
              <a:lnSpc>
                <a:spcPct val="115000"/>
              </a:lnSpc>
              <a:spcAft>
                <a:spcPts val="1000"/>
              </a:spcAft>
            </a:pPr>
            <a:r>
              <a:rPr lang="el-GR" sz="1100" dirty="0">
                <a:latin typeface="Arial" panose="020B0604020202020204" pitchFamily="34" charset="0"/>
                <a:ea typeface="Calibri" panose="020F0502020204030204" pitchFamily="34" charset="0"/>
                <a:cs typeface="Arial" panose="020B0604020202020204" pitchFamily="34" charset="0"/>
              </a:rPr>
              <a:t>Διδάσκει στο ΔΔΠΜΣ Επιστήμες των Διαταραχών της Επικοινωνίας, στο ΠΜΣ Ειδικής Αγωγής του Πανεπιστημίου Λευκωσίας και στο ΠΜΣ Λογοπαθολογίας του </a:t>
            </a:r>
            <a:r>
              <a:rPr lang="en-US" sz="1100" dirty="0">
                <a:latin typeface="Arial" panose="020B0604020202020204" pitchFamily="34" charset="0"/>
                <a:ea typeface="Calibri" panose="020F0502020204030204" pitchFamily="34" charset="0"/>
                <a:cs typeface="Arial" panose="020B0604020202020204" pitchFamily="34" charset="0"/>
              </a:rPr>
              <a:t>New Bulgarian University</a:t>
            </a:r>
            <a:r>
              <a:rPr lang="el-GR" sz="1100" dirty="0">
                <a:latin typeface="Arial" panose="020B0604020202020204" pitchFamily="34" charset="0"/>
                <a:ea typeface="Calibri" panose="020F0502020204030204" pitchFamily="34" charset="0"/>
                <a:cs typeface="Arial" panose="020B0604020202020204" pitchFamily="34" charset="0"/>
              </a:rPr>
              <a:t>, </a:t>
            </a:r>
            <a:r>
              <a:rPr lang="en-US" sz="1100" dirty="0">
                <a:latin typeface="Arial" panose="020B0604020202020204" pitchFamily="34" charset="0"/>
                <a:ea typeface="Calibri" panose="020F0502020204030204" pitchFamily="34" charset="0"/>
                <a:cs typeface="Arial" panose="020B0604020202020204" pitchFamily="34" charset="0"/>
              </a:rPr>
              <a:t>Sofia</a:t>
            </a:r>
            <a:r>
              <a:rPr lang="el-GR" sz="1100" dirty="0">
                <a:latin typeface="Arial" panose="020B0604020202020204" pitchFamily="34" charset="0"/>
                <a:ea typeface="Calibri" panose="020F0502020204030204" pitchFamily="34" charset="0"/>
                <a:cs typeface="Arial" panose="020B0604020202020204" pitchFamily="34" charset="0"/>
              </a:rPr>
              <a:t>. Είναι μέλος του Πανελληνίου Συλλόγου Λογοπεδικών και μέλος της </a:t>
            </a:r>
            <a:r>
              <a:rPr lang="en-US" sz="1100" dirty="0">
                <a:latin typeface="Arial" panose="020B0604020202020204" pitchFamily="34" charset="0"/>
                <a:ea typeface="Calibri" panose="020F0502020204030204" pitchFamily="34" charset="0"/>
                <a:cs typeface="Arial" panose="020B0604020202020204" pitchFamily="34" charset="0"/>
              </a:rPr>
              <a:t>ASD Committee </a:t>
            </a:r>
            <a:r>
              <a:rPr lang="el-GR" sz="1100" dirty="0">
                <a:latin typeface="Arial" panose="020B0604020202020204" pitchFamily="34" charset="0"/>
                <a:ea typeface="Calibri" panose="020F0502020204030204" pitchFamily="34" charset="0"/>
                <a:cs typeface="Arial" panose="020B0604020202020204" pitchFamily="34" charset="0"/>
              </a:rPr>
              <a:t>της </a:t>
            </a:r>
            <a:r>
              <a:rPr lang="en-US" sz="1100" dirty="0">
                <a:latin typeface="Arial" panose="020B0604020202020204" pitchFamily="34" charset="0"/>
                <a:ea typeface="Calibri" panose="020F0502020204030204" pitchFamily="34" charset="0"/>
                <a:cs typeface="Arial" panose="020B0604020202020204" pitchFamily="34" charset="0"/>
              </a:rPr>
              <a:t>International Association of Phoniatrics and Logopedics</a:t>
            </a:r>
            <a:r>
              <a:rPr lang="el-GR" sz="1100" dirty="0">
                <a:latin typeface="Arial" panose="020B0604020202020204" pitchFamily="34" charset="0"/>
                <a:ea typeface="Calibri" panose="020F0502020204030204" pitchFamily="34" charset="0"/>
                <a:cs typeface="Arial" panose="020B0604020202020204" pitchFamily="34" charset="0"/>
              </a:rPr>
              <a:t> (</a:t>
            </a:r>
            <a:r>
              <a:rPr lang="en-US" sz="1100" dirty="0">
                <a:latin typeface="Arial" panose="020B0604020202020204" pitchFamily="34" charset="0"/>
                <a:ea typeface="Calibri" panose="020F0502020204030204" pitchFamily="34" charset="0"/>
                <a:cs typeface="Arial" panose="020B0604020202020204" pitchFamily="34" charset="0"/>
              </a:rPr>
              <a:t>IALP</a:t>
            </a:r>
            <a:r>
              <a:rPr lang="el-GR" sz="1100" dirty="0">
                <a:latin typeface="Arial" panose="020B0604020202020204" pitchFamily="34" charset="0"/>
                <a:ea typeface="Calibri" panose="020F0502020204030204" pitchFamily="34" charset="0"/>
                <a:cs typeface="Arial" panose="020B0604020202020204" pitchFamily="34" charset="0"/>
              </a:rPr>
              <a:t>) καθώς και </a:t>
            </a:r>
            <a:r>
              <a:rPr lang="en-US" sz="1100" dirty="0">
                <a:latin typeface="Arial" panose="020B0604020202020204" pitchFamily="34" charset="0"/>
                <a:ea typeface="Calibri" panose="020F0502020204030204" pitchFamily="34" charset="0"/>
                <a:cs typeface="Arial" panose="020B0604020202020204" pitchFamily="34" charset="0"/>
              </a:rPr>
              <a:t>MC </a:t>
            </a:r>
            <a:r>
              <a:rPr lang="el-GR" sz="1100" dirty="0">
                <a:latin typeface="Arial" panose="020B0604020202020204" pitchFamily="34" charset="0"/>
                <a:ea typeface="Calibri" panose="020F0502020204030204" pitchFamily="34" charset="0"/>
                <a:cs typeface="Arial" panose="020B0604020202020204" pitchFamily="34" charset="0"/>
              </a:rPr>
              <a:t>Μ</a:t>
            </a:r>
            <a:r>
              <a:rPr lang="en-US" sz="1100" dirty="0">
                <a:latin typeface="Arial" panose="020B0604020202020204" pitchFamily="34" charset="0"/>
                <a:ea typeface="Calibri" panose="020F0502020204030204" pitchFamily="34" charset="0"/>
                <a:cs typeface="Arial" panose="020B0604020202020204" pitchFamily="34" charset="0"/>
              </a:rPr>
              <a:t>ember </a:t>
            </a:r>
            <a:r>
              <a:rPr lang="el-GR" sz="1100" dirty="0">
                <a:latin typeface="Arial" panose="020B0604020202020204" pitchFamily="34" charset="0"/>
                <a:ea typeface="Calibri" panose="020F0502020204030204" pitchFamily="34" charset="0"/>
                <a:cs typeface="Arial" panose="020B0604020202020204" pitchFamily="34" charset="0"/>
              </a:rPr>
              <a:t>του </a:t>
            </a:r>
            <a:r>
              <a:rPr lang="en-US" sz="1100" dirty="0">
                <a:latin typeface="Arial" panose="020B0604020202020204" pitchFamily="34" charset="0"/>
                <a:ea typeface="Calibri" panose="020F0502020204030204" pitchFamily="34" charset="0"/>
                <a:cs typeface="Arial" panose="020B0604020202020204" pitchFamily="34" charset="0"/>
              </a:rPr>
              <a:t>COST ACTION </a:t>
            </a:r>
            <a:r>
              <a:rPr lang="el-GR" sz="1100" dirty="0">
                <a:latin typeface="Arial" panose="020B0604020202020204" pitchFamily="34" charset="0"/>
                <a:ea typeface="Calibri" panose="020F0502020204030204" pitchFamily="34" charset="0"/>
                <a:cs typeface="Arial" panose="020B0604020202020204" pitchFamily="34" charset="0"/>
              </a:rPr>
              <a:t>για τις γλωσσικές διαταραχές στην Ευρώπη. </a:t>
            </a:r>
            <a:endParaRPr lang="el-GR"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2779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1" y="914400"/>
            <a:ext cx="2800350" cy="1659467"/>
          </a:xfrm>
        </p:spPr>
        <p:txBody>
          <a:bodyPr/>
          <a:lstStyle/>
          <a:p>
            <a:r>
              <a:rPr lang="en-US" sz="2000" b="1" dirty="0">
                <a:solidFill>
                  <a:srgbClr val="65A3FF">
                    <a:lumMod val="50000"/>
                  </a:srgbClr>
                </a:solidFill>
                <a:latin typeface="Arial" panose="020B0604020202020204" pitchFamily="34" charset="0"/>
                <a:cs typeface="Arial" panose="020B0604020202020204" pitchFamily="34" charset="0"/>
              </a:rPr>
              <a:t>Laura Koenig</a:t>
            </a:r>
            <a:r>
              <a:rPr lang="en-US" dirty="0">
                <a:solidFill>
                  <a:srgbClr val="1CCDF0"/>
                </a:solidFill>
                <a:latin typeface="Arial" panose="020B0604020202020204" pitchFamily="34" charset="0"/>
                <a:cs typeface="Arial" panose="020B0604020202020204" pitchFamily="34" charset="0"/>
              </a:rPr>
              <a:t/>
            </a:r>
            <a:br>
              <a:rPr lang="en-US" dirty="0">
                <a:solidFill>
                  <a:srgbClr val="1CCDF0"/>
                </a:solidFill>
                <a:latin typeface="Arial" panose="020B0604020202020204" pitchFamily="34" charset="0"/>
                <a:cs typeface="Arial" panose="020B0604020202020204" pitchFamily="34" charset="0"/>
              </a:rPr>
            </a:br>
            <a:r>
              <a:rPr lang="en-US" sz="1800" dirty="0">
                <a:solidFill>
                  <a:prstClr val="black"/>
                </a:solidFill>
                <a:latin typeface="Arial" panose="020B0604020202020204" pitchFamily="34" charset="0"/>
                <a:cs typeface="Arial" panose="020B0604020202020204" pitchFamily="34" charset="0"/>
              </a:rPr>
              <a:t>Professor</a:t>
            </a:r>
            <a:r>
              <a:rPr lang="en-US" dirty="0">
                <a:solidFill>
                  <a:srgbClr val="1CCDF0"/>
                </a:solidFill>
                <a:latin typeface="Arial" panose="020B0604020202020204" pitchFamily="34" charset="0"/>
                <a:cs typeface="Arial" panose="020B0604020202020204" pitchFamily="34" charset="0"/>
              </a:rPr>
              <a:t/>
            </a:r>
            <a:br>
              <a:rPr lang="en-US" dirty="0">
                <a:solidFill>
                  <a:srgbClr val="1CCDF0"/>
                </a:solidFill>
                <a:latin typeface="Arial" panose="020B0604020202020204" pitchFamily="34" charset="0"/>
                <a:cs typeface="Arial" panose="020B0604020202020204" pitchFamily="34" charset="0"/>
              </a:rPr>
            </a:br>
            <a:r>
              <a:rPr lang="en-US" sz="1600" dirty="0">
                <a:solidFill>
                  <a:prstClr val="black"/>
                </a:solidFill>
                <a:latin typeface="Arial" panose="020B0604020202020204" pitchFamily="34" charset="0"/>
                <a:cs typeface="Arial" panose="020B0604020202020204" pitchFamily="34" charset="0"/>
              </a:rPr>
              <a:t>Adelphi University, New York</a:t>
            </a:r>
            <a:endParaRPr lang="el-GR" dirty="0"/>
          </a:p>
        </p:txBody>
      </p:sp>
      <p:sp>
        <p:nvSpPr>
          <p:cNvPr id="3" name="Θέση περιεχομένου 2"/>
          <p:cNvSpPr>
            <a:spLocks noGrp="1"/>
          </p:cNvSpPr>
          <p:nvPr>
            <p:ph idx="1"/>
          </p:nvPr>
        </p:nvSpPr>
        <p:spPr>
          <a:xfrm>
            <a:off x="262890" y="3028950"/>
            <a:ext cx="5212080" cy="5669279"/>
          </a:xfrm>
        </p:spPr>
        <p:txBody>
          <a:bodyPr>
            <a:normAutofit/>
          </a:bodyPr>
          <a:lstStyle/>
          <a:p>
            <a:pPr marL="0" indent="0" algn="just">
              <a:buNone/>
            </a:pPr>
            <a:r>
              <a:rPr lang="en-US" sz="1500" dirty="0">
                <a:latin typeface="Arial" panose="020B0604020202020204" pitchFamily="34" charset="0"/>
                <a:cs typeface="Arial" panose="020B0604020202020204" pitchFamily="34" charset="0"/>
              </a:rPr>
              <a:t>Laura L. Koenig, Ph.D., holds undergraduate and master's degrees in Linguistics (University of Chicago, University of Pennsylvania) and a doctorate in Speech and Hearing Sciences from the City University of New York Graduate Center.  She is currently a Professor at Adelphi University (Garden City, NY, USA), and has long-term affiliations with Haskins Laboratories (New Haven, CT, USA) and the Leibniz-Centre for General Linguistics (Berlin, Germany).  </a:t>
            </a:r>
          </a:p>
          <a:p>
            <a:pPr marL="0" indent="0" algn="just">
              <a:buNone/>
            </a:pPr>
            <a:r>
              <a:rPr lang="en-US" sz="1500" dirty="0" smtClean="0">
                <a:latin typeface="Arial" panose="020B0604020202020204" pitchFamily="34" charset="0"/>
                <a:cs typeface="Arial" panose="020B0604020202020204" pitchFamily="34" charset="0"/>
              </a:rPr>
              <a:t>	She </a:t>
            </a:r>
            <a:r>
              <a:rPr lang="en-US" sz="1500" dirty="0">
                <a:latin typeface="Arial" panose="020B0604020202020204" pitchFamily="34" charset="0"/>
                <a:cs typeface="Arial" panose="020B0604020202020204" pitchFamily="34" charset="0"/>
              </a:rPr>
              <a:t>has previously served as a visiting researcher and lecturer in the Department of Education and Social Policy, University of Macedonia [UoM], and received a Fulbright award in 2013 to work with Dr. Areti Okalidou at UoM.  </a:t>
            </a:r>
            <a:endParaRPr lang="el-GR" sz="1500" dirty="0">
              <a:latin typeface="Arial" panose="020B0604020202020204" pitchFamily="34" charset="0"/>
              <a:cs typeface="Arial" panose="020B0604020202020204" pitchFamily="34" charset="0"/>
            </a:endParaRPr>
          </a:p>
          <a:p>
            <a:pPr marL="0" indent="0" algn="just">
              <a:buNone/>
            </a:pPr>
            <a:r>
              <a:rPr lang="en-US" sz="1500" dirty="0" smtClean="0">
                <a:latin typeface="Arial" panose="020B0604020202020204" pitchFamily="34" charset="0"/>
                <a:cs typeface="Arial" panose="020B0604020202020204" pitchFamily="34" charset="0"/>
              </a:rPr>
              <a:t>	Dr</a:t>
            </a:r>
            <a:r>
              <a:rPr lang="en-US" sz="1500" dirty="0">
                <a:latin typeface="Arial" panose="020B0604020202020204" pitchFamily="34" charset="0"/>
                <a:cs typeface="Arial" panose="020B0604020202020204" pitchFamily="34" charset="0"/>
              </a:rPr>
              <a:t>. Koenig's research has assessed the development of speech production and perception in typical children as well as those with cochlear implants and with speech sound disorders; and respiratory and laryngeal function for speech, with a focus on developing novel experimental setups and measurement methods.  Outlets for her work include the </a:t>
            </a:r>
            <a:r>
              <a:rPr lang="en-US" sz="1500" i="1" dirty="0">
                <a:latin typeface="Arial" panose="020B0604020202020204" pitchFamily="34" charset="0"/>
                <a:cs typeface="Arial" panose="020B0604020202020204" pitchFamily="34" charset="0"/>
              </a:rPr>
              <a:t>Journal of the Acoustical Society of America</a:t>
            </a:r>
            <a:r>
              <a:rPr lang="en-US" sz="1500" dirty="0">
                <a:latin typeface="Arial" panose="020B0604020202020204" pitchFamily="34" charset="0"/>
                <a:cs typeface="Arial" panose="020B0604020202020204" pitchFamily="34" charset="0"/>
              </a:rPr>
              <a:t> </a:t>
            </a:r>
            <a:r>
              <a:rPr lang="en-US" sz="1500" i="1" dirty="0">
                <a:latin typeface="Arial" panose="020B0604020202020204" pitchFamily="34" charset="0"/>
                <a:cs typeface="Arial" panose="020B0604020202020204" pitchFamily="34" charset="0"/>
              </a:rPr>
              <a:t>[JASA]</a:t>
            </a:r>
            <a:r>
              <a:rPr lang="en-US" sz="1500" dirty="0">
                <a:latin typeface="Arial" panose="020B0604020202020204" pitchFamily="34" charset="0"/>
                <a:cs typeface="Arial" panose="020B0604020202020204" pitchFamily="34" charset="0"/>
              </a:rPr>
              <a:t>, </a:t>
            </a:r>
            <a:r>
              <a:rPr lang="en-US" sz="1500" i="1" dirty="0">
                <a:latin typeface="Arial" panose="020B0604020202020204" pitchFamily="34" charset="0"/>
                <a:cs typeface="Arial" panose="020B0604020202020204" pitchFamily="34" charset="0"/>
              </a:rPr>
              <a:t>Journal of Speech, Language, and Hearing Research,</a:t>
            </a:r>
            <a:r>
              <a:rPr lang="en-US" sz="1500" dirty="0">
                <a:latin typeface="Arial" panose="020B0604020202020204" pitchFamily="34" charset="0"/>
                <a:cs typeface="Arial" panose="020B0604020202020204" pitchFamily="34" charset="0"/>
              </a:rPr>
              <a:t> </a:t>
            </a:r>
            <a:r>
              <a:rPr lang="en-US" sz="1500" i="1" dirty="0">
                <a:latin typeface="Arial" panose="020B0604020202020204" pitchFamily="34" charset="0"/>
                <a:cs typeface="Arial" panose="020B0604020202020204" pitchFamily="34" charset="0"/>
              </a:rPr>
              <a:t>Clinical Linguistics and Phonetics</a:t>
            </a:r>
            <a:r>
              <a:rPr lang="en-US" sz="1500" dirty="0">
                <a:latin typeface="Arial" panose="020B0604020202020204" pitchFamily="34" charset="0"/>
                <a:cs typeface="Arial" panose="020B0604020202020204" pitchFamily="34" charset="0"/>
              </a:rPr>
              <a:t>, and </a:t>
            </a:r>
            <a:r>
              <a:rPr lang="en-US" sz="1500" i="1" dirty="0">
                <a:latin typeface="Arial" panose="020B0604020202020204" pitchFamily="34" charset="0"/>
                <a:cs typeface="Arial" panose="020B0604020202020204" pitchFamily="34" charset="0"/>
              </a:rPr>
              <a:t>Journal of Phonetics</a:t>
            </a:r>
            <a:r>
              <a:rPr lang="en-US" sz="1500" dirty="0">
                <a:latin typeface="Arial" panose="020B0604020202020204" pitchFamily="34" charset="0"/>
                <a:cs typeface="Arial" panose="020B0604020202020204" pitchFamily="34" charset="0"/>
              </a:rPr>
              <a:t>.  She also reviews for these journals regularly, and has served as an Associate Editor for </a:t>
            </a:r>
            <a:r>
              <a:rPr lang="en-US" sz="1500" i="1" dirty="0">
                <a:latin typeface="Arial" panose="020B0604020202020204" pitchFamily="34" charset="0"/>
                <a:cs typeface="Arial" panose="020B0604020202020204" pitchFamily="34" charset="0"/>
              </a:rPr>
              <a:t>JASA</a:t>
            </a:r>
            <a:r>
              <a:rPr lang="en-US" sz="1500" dirty="0">
                <a:latin typeface="Arial" panose="020B0604020202020204" pitchFamily="34" charset="0"/>
                <a:cs typeface="Arial" panose="020B0604020202020204" pitchFamily="34" charset="0"/>
              </a:rPr>
              <a:t>.  </a:t>
            </a:r>
            <a:endParaRPr lang="el-GR" sz="1500" dirty="0">
              <a:latin typeface="Arial" panose="020B0604020202020204" pitchFamily="34" charset="0"/>
              <a:cs typeface="Arial" panose="020B0604020202020204" pitchFamily="34" charset="0"/>
            </a:endParaRPr>
          </a:p>
          <a:p>
            <a:pPr marL="0" indent="0">
              <a:buNone/>
            </a:pPr>
            <a:endParaRPr lang="el-GR" dirty="0"/>
          </a:p>
        </p:txBody>
      </p:sp>
      <p:pic>
        <p:nvPicPr>
          <p:cNvPr id="4" name="Θέση περιεχομένου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9" y="449867"/>
            <a:ext cx="1797240" cy="212400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87965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708661" y="1120140"/>
            <a:ext cx="4486466" cy="7166610"/>
          </a:xfrm>
        </p:spPr>
        <p:txBody>
          <a:bodyPr>
            <a:noAutofit/>
          </a:bodyPr>
          <a:lstStyle/>
          <a:p>
            <a:pPr algn="l"/>
            <a:r>
              <a:rPr lang="el-GR" sz="1600" dirty="0" smtClean="0">
                <a:solidFill>
                  <a:schemeClr val="tx1"/>
                </a:solidFill>
                <a:latin typeface="Arial" panose="020B0604020202020204" pitchFamily="34" charset="0"/>
                <a:cs typeface="Arial" panose="020B0604020202020204" pitchFamily="34" charset="0"/>
              </a:rPr>
              <a:t>Διιδρυματικό Διατμηματικό Πρόγραμμα Μεταπτυχιακών Σπουδών </a:t>
            </a:r>
          </a:p>
          <a:p>
            <a:pPr algn="l"/>
            <a:r>
              <a:rPr lang="el-GR" sz="1600" dirty="0" smtClean="0">
                <a:solidFill>
                  <a:schemeClr val="tx1"/>
                </a:solidFill>
                <a:latin typeface="Arial" panose="020B0604020202020204" pitchFamily="34" charset="0"/>
                <a:cs typeface="Arial" panose="020B0604020202020204" pitchFamily="34" charset="0"/>
              </a:rPr>
              <a:t>Επιστήμες των Διαταραχών της Επικοινωνίας</a:t>
            </a:r>
            <a:endParaRPr lang="el-GR" sz="1600" dirty="0">
              <a:solidFill>
                <a:schemeClr val="tx1"/>
              </a:solidFill>
              <a:latin typeface="Arial" panose="020B0604020202020204" pitchFamily="34" charset="0"/>
              <a:cs typeface="Arial" panose="020B0604020202020204" pitchFamily="34" charset="0"/>
            </a:endParaRPr>
          </a:p>
          <a:p>
            <a:pPr algn="l"/>
            <a:r>
              <a:rPr lang="en-US" sz="1600" dirty="0">
                <a:solidFill>
                  <a:schemeClr val="tx1"/>
                </a:solidFill>
                <a:latin typeface="Arial" panose="020B0604020202020204" pitchFamily="34" charset="0"/>
                <a:cs typeface="Arial" panose="020B0604020202020204" pitchFamily="34" charset="0"/>
              </a:rPr>
              <a:t>Master of Science in </a:t>
            </a:r>
            <a:endParaRPr lang="el-GR" sz="1600" dirty="0" smtClean="0">
              <a:solidFill>
                <a:schemeClr val="tx1"/>
              </a:solidFill>
              <a:latin typeface="Arial" panose="020B0604020202020204" pitchFamily="34" charset="0"/>
              <a:cs typeface="Arial" panose="020B0604020202020204" pitchFamily="34" charset="0"/>
            </a:endParaRPr>
          </a:p>
          <a:p>
            <a:pPr algn="l"/>
            <a:r>
              <a:rPr lang="en-US" sz="1600" dirty="0" smtClean="0">
                <a:solidFill>
                  <a:schemeClr val="tx1"/>
                </a:solidFill>
                <a:latin typeface="Arial" panose="020B0604020202020204" pitchFamily="34" charset="0"/>
                <a:cs typeface="Arial" panose="020B0604020202020204" pitchFamily="34" charset="0"/>
              </a:rPr>
              <a:t>Communication </a:t>
            </a:r>
            <a:r>
              <a:rPr lang="en-US" sz="1600" dirty="0">
                <a:solidFill>
                  <a:schemeClr val="tx1"/>
                </a:solidFill>
                <a:latin typeface="Arial" panose="020B0604020202020204" pitchFamily="34" charset="0"/>
                <a:cs typeface="Arial" panose="020B0604020202020204" pitchFamily="34" charset="0"/>
              </a:rPr>
              <a:t>Disorders and </a:t>
            </a:r>
            <a:r>
              <a:rPr lang="en-US" sz="1600" dirty="0" smtClean="0">
                <a:solidFill>
                  <a:schemeClr val="tx1"/>
                </a:solidFill>
                <a:latin typeface="Arial" panose="020B0604020202020204" pitchFamily="34" charset="0"/>
                <a:cs typeface="Arial" panose="020B0604020202020204" pitchFamily="34" charset="0"/>
              </a:rPr>
              <a:t>Sciences</a:t>
            </a:r>
            <a:endParaRPr lang="en-US" sz="1600" dirty="0">
              <a:solidFill>
                <a:schemeClr val="tx1"/>
              </a:solidFill>
              <a:latin typeface="Arial" panose="020B0604020202020204" pitchFamily="34" charset="0"/>
              <a:cs typeface="Arial" panose="020B0604020202020204" pitchFamily="34" charset="0"/>
            </a:endParaRPr>
          </a:p>
          <a:p>
            <a:pPr algn="l"/>
            <a:endParaRPr lang="el-GR" sz="1600" dirty="0" smtClean="0">
              <a:solidFill>
                <a:schemeClr val="tx1"/>
              </a:solidFill>
              <a:latin typeface="Arial" panose="020B0604020202020204" pitchFamily="34" charset="0"/>
              <a:cs typeface="Arial" panose="020B0604020202020204" pitchFamily="34" charset="0"/>
            </a:endParaRPr>
          </a:p>
          <a:p>
            <a:pPr algn="l"/>
            <a:endParaRPr lang="el-GR" sz="1600" dirty="0" smtClean="0">
              <a:solidFill>
                <a:schemeClr val="tx1"/>
              </a:solidFill>
              <a:latin typeface="Arial" panose="020B0604020202020204" pitchFamily="34" charset="0"/>
              <a:cs typeface="Arial" panose="020B0604020202020204" pitchFamily="34" charset="0"/>
            </a:endParaRPr>
          </a:p>
          <a:p>
            <a:pPr algn="l"/>
            <a:endParaRPr lang="el-GR" sz="1600" dirty="0" smtClean="0">
              <a:solidFill>
                <a:schemeClr val="tx1"/>
              </a:solidFill>
              <a:latin typeface="Arial" panose="020B0604020202020204" pitchFamily="34" charset="0"/>
              <a:cs typeface="Arial" panose="020B0604020202020204" pitchFamily="34" charset="0"/>
            </a:endParaRPr>
          </a:p>
          <a:p>
            <a:pPr algn="l"/>
            <a:r>
              <a:rPr lang="el-GR" sz="1600" dirty="0" smtClean="0">
                <a:solidFill>
                  <a:schemeClr val="tx1"/>
                </a:solidFill>
                <a:latin typeface="Arial" panose="020B0604020202020204" pitchFamily="34" charset="0"/>
                <a:cs typeface="Arial" panose="020B0604020202020204" pitchFamily="34" charset="0"/>
              </a:rPr>
              <a:t>ΓΡΑΜΜΑΤΕΙΑ</a:t>
            </a:r>
          </a:p>
          <a:p>
            <a:pPr algn="l"/>
            <a:r>
              <a:rPr lang="el-GR" sz="1600" dirty="0" smtClean="0">
                <a:solidFill>
                  <a:schemeClr val="tx1"/>
                </a:solidFill>
                <a:latin typeface="Arial" panose="020B0604020202020204" pitchFamily="34" charset="0"/>
                <a:cs typeface="Arial" panose="020B0604020202020204" pitchFamily="34" charset="0"/>
              </a:rPr>
              <a:t>Εγνατία 156</a:t>
            </a:r>
            <a:endParaRPr lang="en-US" sz="1600" dirty="0" smtClean="0">
              <a:solidFill>
                <a:schemeClr val="tx1"/>
              </a:solidFill>
              <a:latin typeface="Arial" panose="020B0604020202020204" pitchFamily="34" charset="0"/>
              <a:cs typeface="Arial" panose="020B0604020202020204" pitchFamily="34" charset="0"/>
            </a:endParaRPr>
          </a:p>
          <a:p>
            <a:pPr algn="l"/>
            <a:r>
              <a:rPr lang="el-GR" sz="1600" dirty="0" smtClean="0">
                <a:solidFill>
                  <a:schemeClr val="tx1"/>
                </a:solidFill>
                <a:latin typeface="Arial" panose="020B0604020202020204" pitchFamily="34" charset="0"/>
                <a:cs typeface="Arial" panose="020B0604020202020204" pitchFamily="34" charset="0"/>
              </a:rPr>
              <a:t>546 36 Θεσσαλονίκη</a:t>
            </a:r>
          </a:p>
          <a:p>
            <a:pPr algn="l"/>
            <a:r>
              <a:rPr lang="el-GR" sz="1600" dirty="0">
                <a:solidFill>
                  <a:schemeClr val="tx1"/>
                </a:solidFill>
                <a:latin typeface="Arial" panose="020B0604020202020204" pitchFamily="34" charset="0"/>
                <a:cs typeface="Arial" panose="020B0604020202020204" pitchFamily="34" charset="0"/>
              </a:rPr>
              <a:t>Κτήριο ΚΖ, Γραφείο </a:t>
            </a:r>
            <a:r>
              <a:rPr lang="el-GR" sz="1600" dirty="0" smtClean="0">
                <a:solidFill>
                  <a:schemeClr val="tx1"/>
                </a:solidFill>
                <a:latin typeface="Arial" panose="020B0604020202020204" pitchFamily="34" charset="0"/>
                <a:cs typeface="Arial" panose="020B0604020202020204" pitchFamily="34" charset="0"/>
              </a:rPr>
              <a:t>312</a:t>
            </a:r>
            <a:endParaRPr lang="el-GR" sz="1600" dirty="0">
              <a:solidFill>
                <a:schemeClr val="tx1"/>
              </a:solidFill>
              <a:latin typeface="Arial" panose="020B0604020202020204" pitchFamily="34" charset="0"/>
              <a:cs typeface="Arial" panose="020B0604020202020204" pitchFamily="34" charset="0"/>
            </a:endParaRPr>
          </a:p>
          <a:p>
            <a:pPr algn="l"/>
            <a:r>
              <a:rPr lang="en-US" sz="1600" dirty="0" smtClean="0">
                <a:solidFill>
                  <a:schemeClr val="tx1"/>
                </a:solidFill>
                <a:latin typeface="Arial" panose="020B0604020202020204" pitchFamily="34" charset="0"/>
                <a:cs typeface="Arial" panose="020B0604020202020204" pitchFamily="34" charset="0"/>
              </a:rPr>
              <a:t>T</a:t>
            </a:r>
            <a:r>
              <a:rPr lang="el-GR" sz="1600" dirty="0" smtClean="0">
                <a:solidFill>
                  <a:schemeClr val="tx1"/>
                </a:solidFill>
                <a:latin typeface="Arial" panose="020B0604020202020204" pitchFamily="34" charset="0"/>
                <a:cs typeface="Arial" panose="020B0604020202020204" pitchFamily="34" charset="0"/>
              </a:rPr>
              <a:t>ηλ</a:t>
            </a:r>
            <a:r>
              <a:rPr lang="en-US" sz="1600" dirty="0" smtClean="0">
                <a:solidFill>
                  <a:schemeClr val="tx1"/>
                </a:solidFill>
                <a:latin typeface="Arial" panose="020B0604020202020204" pitchFamily="34" charset="0"/>
                <a:cs typeface="Arial" panose="020B0604020202020204" pitchFamily="34" charset="0"/>
              </a:rPr>
              <a:t>.</a:t>
            </a:r>
            <a:r>
              <a:rPr lang="el-GR" sz="1600" dirty="0" smtClean="0">
                <a:solidFill>
                  <a:schemeClr val="tx1"/>
                </a:solidFill>
                <a:latin typeface="Arial" panose="020B0604020202020204" pitchFamily="34" charset="0"/>
                <a:cs typeface="Arial" panose="020B0604020202020204" pitchFamily="34" charset="0"/>
              </a:rPr>
              <a:t>: </a:t>
            </a:r>
            <a:r>
              <a:rPr lang="el-GR" sz="1600" dirty="0">
                <a:solidFill>
                  <a:schemeClr val="tx1"/>
                </a:solidFill>
                <a:latin typeface="Arial" panose="020B0604020202020204" pitchFamily="34" charset="0"/>
                <a:cs typeface="Arial" panose="020B0604020202020204" pitchFamily="34" charset="0"/>
              </a:rPr>
              <a:t>2310 891 </a:t>
            </a:r>
            <a:r>
              <a:rPr lang="en-US" sz="1600" dirty="0" smtClean="0">
                <a:solidFill>
                  <a:schemeClr val="tx1"/>
                </a:solidFill>
                <a:latin typeface="Arial" panose="020B0604020202020204" pitchFamily="34" charset="0"/>
                <a:cs typeface="Arial" panose="020B0604020202020204" pitchFamily="34" charset="0"/>
              </a:rPr>
              <a:t>155</a:t>
            </a:r>
            <a:endParaRPr lang="el-GR" sz="1600" dirty="0" smtClean="0">
              <a:solidFill>
                <a:schemeClr val="tx1"/>
              </a:solidFill>
              <a:latin typeface="Arial" panose="020B0604020202020204" pitchFamily="34" charset="0"/>
              <a:cs typeface="Arial" panose="020B0604020202020204" pitchFamily="34" charset="0"/>
            </a:endParaRPr>
          </a:p>
          <a:p>
            <a:pPr lvl="0" algn="l">
              <a:buClr>
                <a:srgbClr val="1CCDF0"/>
              </a:buClr>
            </a:pPr>
            <a:r>
              <a:rPr lang="en-US" sz="1600" dirty="0">
                <a:solidFill>
                  <a:prstClr val="black"/>
                </a:solidFill>
                <a:latin typeface="Arial" panose="020B0604020202020204" pitchFamily="34" charset="0"/>
                <a:cs typeface="Arial" panose="020B0604020202020204" pitchFamily="34" charset="0"/>
              </a:rPr>
              <a:t>Email: cds@uom.edu.gr</a:t>
            </a:r>
          </a:p>
          <a:p>
            <a:pPr algn="l"/>
            <a:endParaRPr lang="el-GR" sz="1600" dirty="0" smtClean="0">
              <a:solidFill>
                <a:schemeClr val="tx1"/>
              </a:solidFill>
              <a:latin typeface="Arial" panose="020B0604020202020204" pitchFamily="34" charset="0"/>
              <a:cs typeface="Arial" panose="020B0604020202020204" pitchFamily="34" charset="0"/>
            </a:endParaRPr>
          </a:p>
          <a:p>
            <a:endParaRPr lang="el-GR" sz="1600" b="1" dirty="0" smtClean="0">
              <a:solidFill>
                <a:srgbClr val="BE297E"/>
              </a:solidFill>
              <a:latin typeface="Arial" panose="020B0604020202020204" pitchFamily="34" charset="0"/>
              <a:cs typeface="Arial" panose="020B0604020202020204" pitchFamily="34" charset="0"/>
            </a:endParaRPr>
          </a:p>
          <a:p>
            <a:endParaRPr lang="el-GR" sz="1600" b="1" dirty="0" smtClean="0">
              <a:solidFill>
                <a:srgbClr val="BE297E"/>
              </a:solidFill>
              <a:latin typeface="Arial" panose="020B0604020202020204" pitchFamily="34" charset="0"/>
              <a:cs typeface="Arial" panose="020B0604020202020204" pitchFamily="34" charset="0"/>
            </a:endParaRPr>
          </a:p>
          <a:p>
            <a:r>
              <a:rPr lang="el-GR" sz="1600" b="1" dirty="0" smtClean="0">
                <a:solidFill>
                  <a:schemeClr val="accent2">
                    <a:lumMod val="50000"/>
                  </a:schemeClr>
                </a:solidFill>
                <a:latin typeface="Arial" panose="020B0604020202020204" pitchFamily="34" charset="0"/>
                <a:cs typeface="Arial" panose="020B0604020202020204" pitchFamily="34" charset="0"/>
              </a:rPr>
              <a:t>Επιμέλεια</a:t>
            </a:r>
          </a:p>
          <a:p>
            <a:r>
              <a:rPr lang="el-GR" sz="1600" b="1" dirty="0" smtClean="0">
                <a:solidFill>
                  <a:schemeClr val="accent2">
                    <a:lumMod val="50000"/>
                  </a:schemeClr>
                </a:solidFill>
                <a:latin typeface="Arial" panose="020B0604020202020204" pitchFamily="34" charset="0"/>
                <a:cs typeface="Arial" panose="020B0604020202020204" pitchFamily="34" charset="0"/>
              </a:rPr>
              <a:t>Αμαρυλλίς Παπαμιχαήλ</a:t>
            </a:r>
            <a:endParaRPr lang="el-GR" sz="1600" b="1" dirty="0">
              <a:solidFill>
                <a:schemeClr val="accent2">
                  <a:lumMod val="50000"/>
                </a:schemeClr>
              </a:solidFill>
              <a:latin typeface="Arial" panose="020B0604020202020204" pitchFamily="34" charset="0"/>
              <a:cs typeface="Arial" panose="020B0604020202020204" pitchFamily="34" charset="0"/>
            </a:endParaRPr>
          </a:p>
          <a:p>
            <a:pPr algn="l"/>
            <a:endParaRPr lang="el-G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543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5740" y="240030"/>
            <a:ext cx="3086100" cy="2333837"/>
          </a:xfrm>
        </p:spPr>
        <p:txBody>
          <a:bodyPr>
            <a:normAutofit/>
          </a:bodyPr>
          <a:lstStyle/>
          <a:p>
            <a:r>
              <a:rPr lang="el-GR" sz="2200" b="1" dirty="0" smtClean="0">
                <a:solidFill>
                  <a:srgbClr val="1B79FD"/>
                </a:solidFill>
                <a:latin typeface="Arial" panose="020B0604020202020204" pitchFamily="34" charset="0"/>
                <a:cs typeface="Arial" panose="020B0604020202020204" pitchFamily="34" charset="0"/>
              </a:rPr>
              <a:t/>
            </a:r>
            <a:br>
              <a:rPr lang="el-GR" sz="2200" b="1" dirty="0" smtClean="0">
                <a:solidFill>
                  <a:srgbClr val="1B79FD"/>
                </a:solidFill>
                <a:latin typeface="Arial" panose="020B0604020202020204" pitchFamily="34" charset="0"/>
                <a:cs typeface="Arial" panose="020B0604020202020204" pitchFamily="34" charset="0"/>
              </a:rPr>
            </a:br>
            <a:r>
              <a:rPr lang="el-GR" sz="2200" b="1" dirty="0" smtClean="0">
                <a:solidFill>
                  <a:srgbClr val="1B79FD"/>
                </a:solidFill>
                <a:latin typeface="Arial" panose="020B0604020202020204" pitchFamily="34" charset="0"/>
                <a:cs typeface="Arial" panose="020B0604020202020204" pitchFamily="34" charset="0"/>
              </a:rPr>
              <a:t/>
            </a:r>
            <a:br>
              <a:rPr lang="el-GR" sz="2200" b="1" dirty="0" smtClean="0">
                <a:solidFill>
                  <a:srgbClr val="1B79FD"/>
                </a:solidFill>
                <a:latin typeface="Arial" panose="020B0604020202020204" pitchFamily="34" charset="0"/>
                <a:cs typeface="Arial" panose="020B0604020202020204" pitchFamily="34" charset="0"/>
              </a:rPr>
            </a:br>
            <a:r>
              <a:rPr lang="el-GR" sz="2200" b="1" dirty="0" smtClean="0">
                <a:solidFill>
                  <a:srgbClr val="1B79FD"/>
                </a:solidFill>
                <a:latin typeface="Arial" panose="020B0604020202020204" pitchFamily="34" charset="0"/>
                <a:cs typeface="Arial" panose="020B0604020202020204" pitchFamily="34" charset="0"/>
              </a:rPr>
              <a:t>Κάκια Πετεινού</a:t>
            </a:r>
            <a:br>
              <a:rPr lang="el-GR" sz="2200" b="1" dirty="0" smtClean="0">
                <a:solidFill>
                  <a:srgbClr val="1B79FD"/>
                </a:solidFill>
                <a:latin typeface="Arial" panose="020B0604020202020204" pitchFamily="34" charset="0"/>
                <a:cs typeface="Arial" panose="020B0604020202020204" pitchFamily="34" charset="0"/>
              </a:rPr>
            </a:br>
            <a:r>
              <a:rPr lang="el-GR" sz="1800" dirty="0" smtClean="0">
                <a:solidFill>
                  <a:schemeClr val="tx1"/>
                </a:solidFill>
                <a:latin typeface="Arial" panose="020B0604020202020204" pitchFamily="34" charset="0"/>
                <a:cs typeface="Arial" panose="020B0604020202020204" pitchFamily="34" charset="0"/>
              </a:rPr>
              <a:t>Καθηγήτρια</a:t>
            </a:r>
            <a:r>
              <a:rPr lang="el-GR" dirty="0" smtClean="0">
                <a:solidFill>
                  <a:schemeClr val="tx1"/>
                </a:solidFill>
                <a:latin typeface="Arial" panose="020B0604020202020204" pitchFamily="34" charset="0"/>
                <a:cs typeface="Arial" panose="020B0604020202020204" pitchFamily="34" charset="0"/>
              </a:rPr>
              <a:t/>
            </a:r>
            <a:br>
              <a:rPr lang="el-GR" dirty="0" smtClean="0">
                <a:solidFill>
                  <a:schemeClr val="tx1"/>
                </a:solidFill>
                <a:latin typeface="Arial" panose="020B0604020202020204" pitchFamily="34" charset="0"/>
                <a:cs typeface="Arial" panose="020B0604020202020204" pitchFamily="34" charset="0"/>
              </a:rPr>
            </a:br>
            <a:r>
              <a:rPr lang="el-GR" sz="1400" dirty="0" smtClean="0">
                <a:solidFill>
                  <a:schemeClr val="tx1"/>
                </a:solidFill>
                <a:latin typeface="Arial" panose="020B0604020202020204" pitchFamily="34" charset="0"/>
                <a:cs typeface="Arial" panose="020B0604020202020204" pitchFamily="34" charset="0"/>
              </a:rPr>
              <a:t>Τεχνολογικό Πανεπιστήμιο  Κύπρου</a:t>
            </a:r>
            <a:endParaRPr lang="el-GR" sz="1400" dirty="0">
              <a:solidFill>
                <a:schemeClr val="tx1"/>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205740" y="2491740"/>
            <a:ext cx="5349240" cy="6377939"/>
          </a:xfrm>
        </p:spPr>
        <p:txBody>
          <a:bodyPr>
            <a:normAutofit fontScale="25000" lnSpcReduction="20000"/>
          </a:bodyPr>
          <a:lstStyle/>
          <a:p>
            <a:pPr marL="0" indent="0" algn="just">
              <a:lnSpc>
                <a:spcPct val="150000"/>
              </a:lnSpc>
              <a:spcAft>
                <a:spcPts val="1000"/>
              </a:spcAft>
              <a:buNone/>
            </a:pPr>
            <a:r>
              <a:rPr lang="el-GR" sz="4000" dirty="0">
                <a:latin typeface="Arial" panose="020B0604020202020204" pitchFamily="34" charset="0"/>
                <a:ea typeface="Calibri" panose="020F0502020204030204" pitchFamily="34" charset="0"/>
                <a:cs typeface="Arial" panose="020B0604020202020204" pitchFamily="34" charset="0"/>
              </a:rPr>
              <a:t>Η Κάκια Πετεινού είναι Καθηγήτρια στο Τμήμα Επιστημών Αποκατάστασης της Σχολής Επιστημών Υγείας στο Τεχνολογικό Πανεπιστήμιο Κύπρου. Είναι επίσης συντονίστρια του μεταπτυχιακού προγράμματος «Αναπτυξιακές Διαταραχές Επικοινωνίας» στο ΤΕΠΑΚ. Κατέχει πτυχίο </a:t>
            </a:r>
            <a:r>
              <a:rPr lang="en-US" sz="4000" dirty="0">
                <a:latin typeface="Arial" panose="020B0604020202020204" pitchFamily="34" charset="0"/>
                <a:ea typeface="Calibri" panose="020F0502020204030204" pitchFamily="34" charset="0"/>
                <a:cs typeface="Arial" panose="020B0604020202020204" pitchFamily="34" charset="0"/>
              </a:rPr>
              <a:t>Bachelor </a:t>
            </a:r>
            <a:r>
              <a:rPr lang="el-GR"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CUM LAUDE</a:t>
            </a:r>
            <a:r>
              <a:rPr lang="el-GR" sz="4000" dirty="0">
                <a:latin typeface="Arial" panose="020B0604020202020204" pitchFamily="34" charset="0"/>
                <a:ea typeface="Calibri" panose="020F0502020204030204" pitchFamily="34" charset="0"/>
                <a:cs typeface="Arial" panose="020B0604020202020204" pitchFamily="34" charset="0"/>
              </a:rPr>
              <a:t>)  και </a:t>
            </a:r>
            <a:r>
              <a:rPr lang="en-US" sz="4000" dirty="0">
                <a:latin typeface="Arial" panose="020B0604020202020204" pitchFamily="34" charset="0"/>
                <a:ea typeface="Calibri" panose="020F0502020204030204" pitchFamily="34" charset="0"/>
                <a:cs typeface="Arial" panose="020B0604020202020204" pitchFamily="34" charset="0"/>
              </a:rPr>
              <a:t>Master </a:t>
            </a:r>
            <a:r>
              <a:rPr lang="el-GR"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M</a:t>
            </a:r>
            <a:r>
              <a:rPr lang="el-GR"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Ed</a:t>
            </a:r>
            <a:r>
              <a:rPr lang="el-GR" sz="4000" dirty="0">
                <a:latin typeface="Arial" panose="020B0604020202020204" pitchFamily="34" charset="0"/>
                <a:ea typeface="Calibri" panose="020F0502020204030204" pitchFamily="34" charset="0"/>
                <a:cs typeface="Arial" panose="020B0604020202020204" pitchFamily="34" charset="0"/>
              </a:rPr>
              <a:t>)στη Λογοθεραπεία/ Λογοπαθολογία από το </a:t>
            </a:r>
            <a:r>
              <a:rPr lang="en-US" sz="4000" dirty="0">
                <a:latin typeface="Arial" panose="020B0604020202020204" pitchFamily="34" charset="0"/>
                <a:ea typeface="Calibri" panose="020F0502020204030204" pitchFamily="34" charset="0"/>
                <a:cs typeface="Arial" panose="020B0604020202020204" pitchFamily="34" charset="0"/>
              </a:rPr>
              <a:t>University of Georgia </a:t>
            </a:r>
            <a:r>
              <a:rPr lang="el-GR" sz="4000" dirty="0">
                <a:latin typeface="Arial" panose="020B0604020202020204" pitchFamily="34" charset="0"/>
                <a:ea typeface="Calibri" panose="020F0502020204030204" pitchFamily="34" charset="0"/>
                <a:cs typeface="Arial" panose="020B0604020202020204" pitchFamily="34" charset="0"/>
              </a:rPr>
              <a:t> των ΗΠΑ και Διδακτορικό (</a:t>
            </a:r>
            <a:r>
              <a:rPr lang="en-US" sz="4000" dirty="0">
                <a:latin typeface="Arial" panose="020B0604020202020204" pitchFamily="34" charset="0"/>
                <a:ea typeface="Calibri" panose="020F0502020204030204" pitchFamily="34" charset="0"/>
                <a:cs typeface="Arial" panose="020B0604020202020204" pitchFamily="34" charset="0"/>
              </a:rPr>
              <a:t>PhD</a:t>
            </a:r>
            <a:r>
              <a:rPr lang="el-GR" sz="4000" dirty="0">
                <a:latin typeface="Arial" panose="020B0604020202020204" pitchFamily="34" charset="0"/>
                <a:ea typeface="Calibri" panose="020F0502020204030204" pitchFamily="34" charset="0"/>
                <a:cs typeface="Arial" panose="020B0604020202020204" pitchFamily="34" charset="0"/>
              </a:rPr>
              <a:t>) στις Επιστήμες Λόγου και Ακοής από το </a:t>
            </a:r>
            <a:r>
              <a:rPr lang="en-US" sz="4000" dirty="0">
                <a:latin typeface="Arial" panose="020B0604020202020204" pitchFamily="34" charset="0"/>
                <a:ea typeface="Calibri" panose="020F0502020204030204" pitchFamily="34" charset="0"/>
                <a:cs typeface="Arial" panose="020B0604020202020204" pitchFamily="34" charset="0"/>
              </a:rPr>
              <a:t>City University of New York Graduate Center</a:t>
            </a:r>
            <a:r>
              <a:rPr lang="el-GR" sz="4000" dirty="0">
                <a:latin typeface="Arial" panose="020B0604020202020204" pitchFamily="34" charset="0"/>
                <a:ea typeface="Calibri" panose="020F0502020204030204" pitchFamily="34" charset="0"/>
                <a:cs typeface="Arial" panose="020B0604020202020204" pitchFamily="34" charset="0"/>
              </a:rPr>
              <a:t> των ΗΠΑ με ειδίκευση στην αναπτυξιακή ψυχογλωσσολογία. Διετέλεσε Λέκτορας στο Τμήμα Επιστημών Διαταραχών Λόγου και Επικοινωνίας (</a:t>
            </a:r>
            <a:r>
              <a:rPr lang="en-US" sz="4000" dirty="0">
                <a:latin typeface="Arial" panose="020B0604020202020204" pitchFamily="34" charset="0"/>
                <a:ea typeface="Calibri" panose="020F0502020204030204" pitchFamily="34" charset="0"/>
                <a:cs typeface="Arial" panose="020B0604020202020204" pitchFamily="34" charset="0"/>
              </a:rPr>
              <a:t>Communication Sciences and Disorders</a:t>
            </a:r>
            <a:r>
              <a:rPr lang="el-GR" sz="4000" dirty="0">
                <a:latin typeface="Arial" panose="020B0604020202020204" pitchFamily="34" charset="0"/>
                <a:ea typeface="Calibri" panose="020F0502020204030204" pitchFamily="34" charset="0"/>
                <a:cs typeface="Arial" panose="020B0604020202020204" pitchFamily="34" charset="0"/>
              </a:rPr>
              <a:t>) του </a:t>
            </a:r>
            <a:r>
              <a:rPr lang="en-US" sz="4000" dirty="0">
                <a:latin typeface="Arial" panose="020B0604020202020204" pitchFamily="34" charset="0"/>
                <a:ea typeface="Calibri" panose="020F0502020204030204" pitchFamily="34" charset="0"/>
                <a:cs typeface="Arial" panose="020B0604020202020204" pitchFamily="34" charset="0"/>
              </a:rPr>
              <a:t>Albert Einstein College of Medicine</a:t>
            </a:r>
            <a:r>
              <a:rPr lang="el-GR" sz="4000" dirty="0">
                <a:latin typeface="Arial" panose="020B0604020202020204" pitchFamily="34" charset="0"/>
                <a:ea typeface="Calibri" panose="020F0502020204030204" pitchFamily="34" charset="0"/>
                <a:cs typeface="Arial" panose="020B0604020202020204" pitchFamily="34" charset="0"/>
              </a:rPr>
              <a:t>, ΗΠΑ και επισκέπτρια Λέκτορας στο Πανεπιστήμιο Κύπρου στο Τμήμα Αγγλικής Φιλολογίας και στο Τμήμα Βυζαντινών και Νεοελληνικών σπουδών. Από το 2020 είναι πρόεδρος της επιστημονικής επιτροπής Φάσματος  Αυτισμού του οργανισμού  </a:t>
            </a:r>
            <a:r>
              <a:rPr lang="en-US" sz="4000" dirty="0">
                <a:latin typeface="Arial" panose="020B0604020202020204" pitchFamily="34" charset="0"/>
                <a:ea typeface="Calibri" panose="020F0502020204030204" pitchFamily="34" charset="0"/>
                <a:cs typeface="Arial" panose="020B0604020202020204" pitchFamily="34" charset="0"/>
              </a:rPr>
              <a:t>International Association of Communication Disorders IALP</a:t>
            </a:r>
            <a:r>
              <a:rPr lang="el-GR" sz="4000" dirty="0">
                <a:latin typeface="Arial" panose="020B0604020202020204" pitchFamily="34" charset="0"/>
                <a:ea typeface="Calibri" panose="020F0502020204030204" pitchFamily="34" charset="0"/>
                <a:cs typeface="Arial" panose="020B0604020202020204" pitchFamily="34" charset="0"/>
              </a:rPr>
              <a:t>. Είναι διευθύντρια του ερευνητικού εργαστηρίου </a:t>
            </a:r>
            <a:r>
              <a:rPr lang="el-GR" sz="40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http://theralab.cut.ac.cy/</a:t>
            </a:r>
            <a:r>
              <a:rPr lang="el-GR" sz="4000" dirty="0">
                <a:latin typeface="Arial" panose="020B0604020202020204" pitchFamily="34" charset="0"/>
                <a:ea typeface="Calibri" panose="020F0502020204030204" pitchFamily="34" charset="0"/>
                <a:cs typeface="Arial" panose="020B0604020202020204" pitchFamily="34" charset="0"/>
              </a:rPr>
              <a:t>. Είναι εγγεγραμμένο μέλος του Συλλόγου Λογοπαθολόγων Κύπρου. </a:t>
            </a:r>
          </a:p>
          <a:p>
            <a:pPr marL="0" indent="0" algn="just">
              <a:lnSpc>
                <a:spcPct val="150000"/>
              </a:lnSpc>
              <a:spcAft>
                <a:spcPts val="1000"/>
              </a:spcAft>
              <a:buNone/>
            </a:pPr>
            <a:r>
              <a:rPr lang="el-GR" sz="4000" dirty="0" smtClean="0">
                <a:latin typeface="Arial" panose="020B0604020202020204" pitchFamily="34" charset="0"/>
                <a:ea typeface="Calibri" panose="020F0502020204030204" pitchFamily="34" charset="0"/>
                <a:cs typeface="Arial" panose="020B0604020202020204" pitchFamily="34" charset="0"/>
              </a:rPr>
              <a:t>	Τα </a:t>
            </a:r>
            <a:r>
              <a:rPr lang="el-GR" sz="4000" dirty="0">
                <a:latin typeface="Arial" panose="020B0604020202020204" pitchFamily="34" charset="0"/>
                <a:ea typeface="Calibri" panose="020F0502020204030204" pitchFamily="34" charset="0"/>
                <a:cs typeface="Arial" panose="020B0604020202020204" pitchFamily="34" charset="0"/>
              </a:rPr>
              <a:t>ερευνητικά της ενδιαφέροντα εστιάζονται στη γλωσσική ανάπτυξη παιδιών με αργή ανάπτυξη  στον λόγο και τη σχέση αυτής με χρόνια γλωσσική καθυστέρηση (αναπτυξιακή γλωσσική διαταραχή, παιδική λεκτική απραξία, φωνολογική διαταραχή, διαταραχές φάσμα αυτισμού). Ασχολείται επίσης με την μελέτη μοτίβων πρώιμης τυπικής και παθολογικής γλωσσικής ανάπτυξης, καθώς επίσης και με την αξιολόγηση επικοινωνιακών δεξιοτήτων μέσω  ανάπτυξης διαγνωστικών εργαλείων. Η ερευνητική της εργασία έχει δημοσιευτεί σε διάφορα επιστημονικά περιοδικά. </a:t>
            </a:r>
            <a:endParaRPr lang="el-GR" sz="4000" dirty="0" smtClean="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1000"/>
              </a:spcAft>
              <a:buNone/>
            </a:pPr>
            <a:r>
              <a:rPr lang="el-GR" sz="4000" dirty="0" smtClean="0">
                <a:latin typeface="Arial" panose="020B0604020202020204" pitchFamily="34" charset="0"/>
                <a:ea typeface="Calibri" panose="020F0502020204030204" pitchFamily="34" charset="0"/>
                <a:cs typeface="Arial" panose="020B0604020202020204" pitchFamily="34" charset="0"/>
              </a:rPr>
              <a:t>Έχει </a:t>
            </a:r>
            <a:r>
              <a:rPr lang="el-GR" sz="4000" dirty="0">
                <a:latin typeface="Arial" panose="020B0604020202020204" pitchFamily="34" charset="0"/>
                <a:ea typeface="Calibri" panose="020F0502020204030204" pitchFamily="34" charset="0"/>
                <a:cs typeface="Arial" panose="020B0604020202020204" pitchFamily="34" charset="0"/>
              </a:rPr>
              <a:t>συμμετάσχει σε πολλά διεθνή συνέδρια με ερευνητικές ανακοινώσεις στον τομέα της γλωσσικής κατάκτησης και γλωσσικής διαταραχής, πρώιμης γλωσσικής καθυστέρησης, φωνολογικής ανάπτυξης και αποκατάστασης μέσω τεκμηριωμένης πρακτικής και θεωρητικής προσέγγισης. Τα τελευταία δύο χρόνια ανήκει σε διεθνές </a:t>
            </a:r>
            <a:r>
              <a:rPr lang="en-US" sz="4000" dirty="0">
                <a:latin typeface="Arial" panose="020B0604020202020204" pitchFamily="34" charset="0"/>
                <a:ea typeface="Calibri" panose="020F0502020204030204" pitchFamily="34" charset="0"/>
                <a:cs typeface="Arial" panose="020B0604020202020204" pitchFamily="34" charset="0"/>
              </a:rPr>
              <a:t>consortium</a:t>
            </a:r>
            <a:r>
              <a:rPr lang="el-GR" sz="4000" dirty="0">
                <a:latin typeface="Arial" panose="020B0604020202020204" pitchFamily="34" charset="0"/>
                <a:ea typeface="Calibri" panose="020F0502020204030204" pitchFamily="34" charset="0"/>
                <a:cs typeface="Arial" panose="020B0604020202020204" pitchFamily="34" charset="0"/>
              </a:rPr>
              <a:t> με στόχο τη μελέτη και εφαρμογή συστημάτων ταξινόμησης των φωνολογικών διαταραχών. καθώς επίσης και την ανάπτυξη τεκμηριωμένων μεθόδων παρέμβασης στη  προαγωγή φωνολογικής και λεκτικής ευκρίνειας σε παιδιά προσχολικής ηλικίας. </a:t>
            </a:r>
          </a:p>
          <a:p>
            <a:pPr marL="0" indent="0">
              <a:buNone/>
            </a:pPr>
            <a:endParaRPr lang="el-GR" dirty="0"/>
          </a:p>
        </p:txBody>
      </p:sp>
      <p:pic>
        <p:nvPicPr>
          <p:cNvPr id="4"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40030"/>
            <a:ext cx="2068830" cy="2124000"/>
          </a:xfrm>
          <a:prstGeom prst="rect">
            <a:avLst/>
          </a:prstGeom>
          <a:noFill/>
          <a:ln>
            <a:noFill/>
          </a:ln>
        </p:spPr>
      </p:pic>
    </p:spTree>
    <p:extLst>
      <p:ext uri="{BB962C8B-B14F-4D97-AF65-F5344CB8AC3E}">
        <p14:creationId xmlns:p14="http://schemas.microsoft.com/office/powerpoint/2010/main" val="370404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1567" y="765810"/>
            <a:ext cx="2848834" cy="1808057"/>
          </a:xfrm>
        </p:spPr>
        <p:txBody>
          <a:bodyPr>
            <a:normAutofit/>
          </a:bodyPr>
          <a:lstStyle/>
          <a:p>
            <a:r>
              <a:rPr lang="el-GR" sz="2200" b="1" dirty="0" smtClean="0">
                <a:solidFill>
                  <a:schemeClr val="accent2">
                    <a:lumMod val="50000"/>
                  </a:schemeClr>
                </a:solidFill>
                <a:latin typeface="Arial" panose="020B0604020202020204" pitchFamily="34" charset="0"/>
                <a:cs typeface="Arial" panose="020B0604020202020204" pitchFamily="34" charset="0"/>
              </a:rPr>
              <a:t>Ιωάννα Τάλλη</a:t>
            </a:r>
            <a:r>
              <a:rPr lang="el-GR" dirty="0">
                <a:solidFill>
                  <a:schemeClr val="tx1"/>
                </a:solidFill>
                <a:latin typeface="Arial" panose="020B0604020202020204" pitchFamily="34" charset="0"/>
                <a:cs typeface="Arial" panose="020B0604020202020204" pitchFamily="34" charset="0"/>
              </a:rPr>
              <a:t/>
            </a:r>
            <a:br>
              <a:rPr lang="el-GR" dirty="0">
                <a:solidFill>
                  <a:schemeClr val="tx1"/>
                </a:solidFill>
                <a:latin typeface="Arial" panose="020B0604020202020204" pitchFamily="34" charset="0"/>
                <a:cs typeface="Arial" panose="020B0604020202020204" pitchFamily="34" charset="0"/>
              </a:rPr>
            </a:br>
            <a:r>
              <a:rPr lang="el-GR" sz="2000" dirty="0" smtClean="0">
                <a:solidFill>
                  <a:schemeClr val="tx1"/>
                </a:solidFill>
                <a:latin typeface="Arial" panose="020B0604020202020204" pitchFamily="34" charset="0"/>
                <a:cs typeface="Arial" panose="020B0604020202020204" pitchFamily="34" charset="0"/>
              </a:rPr>
              <a:t>Επίκουρη </a:t>
            </a:r>
            <a:r>
              <a:rPr lang="el-GR" sz="2000" dirty="0">
                <a:solidFill>
                  <a:schemeClr val="tx1"/>
                </a:solidFill>
                <a:latin typeface="Arial" panose="020B0604020202020204" pitchFamily="34" charset="0"/>
                <a:cs typeface="Arial" panose="020B0604020202020204" pitchFamily="34" charset="0"/>
              </a:rPr>
              <a:t>Καθηγήτρια </a:t>
            </a:r>
            <a:r>
              <a:rPr lang="el-GR" sz="2000" dirty="0" smtClean="0">
                <a:solidFill>
                  <a:schemeClr val="tx1"/>
                </a:solidFill>
                <a:latin typeface="Arial" panose="020B0604020202020204" pitchFamily="34" charset="0"/>
                <a:cs typeface="Arial" panose="020B0604020202020204" pitchFamily="34" charset="0"/>
              </a:rPr>
              <a:t/>
            </a:r>
            <a:br>
              <a:rPr lang="el-GR" sz="2000" dirty="0" smtClean="0">
                <a:solidFill>
                  <a:schemeClr val="tx1"/>
                </a:solidFill>
                <a:latin typeface="Arial" panose="020B0604020202020204" pitchFamily="34" charset="0"/>
                <a:cs typeface="Arial" panose="020B0604020202020204" pitchFamily="34" charset="0"/>
              </a:rPr>
            </a:br>
            <a:r>
              <a:rPr lang="el-GR" sz="1600" dirty="0" smtClean="0">
                <a:solidFill>
                  <a:schemeClr val="tx1"/>
                </a:solidFill>
                <a:latin typeface="Arial" panose="020B0604020202020204" pitchFamily="34" charset="0"/>
                <a:cs typeface="Arial" panose="020B0604020202020204" pitchFamily="34" charset="0"/>
              </a:rPr>
              <a:t>Αριστοτέλειο Πανεπιστήμιο</a:t>
            </a:r>
            <a:br>
              <a:rPr lang="el-GR" sz="1600" dirty="0" smtClean="0">
                <a:solidFill>
                  <a:schemeClr val="tx1"/>
                </a:solidFill>
                <a:latin typeface="Arial" panose="020B0604020202020204" pitchFamily="34" charset="0"/>
                <a:cs typeface="Arial" panose="020B0604020202020204" pitchFamily="34" charset="0"/>
              </a:rPr>
            </a:br>
            <a:r>
              <a:rPr lang="el-GR" sz="1600" dirty="0" smtClean="0">
                <a:solidFill>
                  <a:schemeClr val="tx1"/>
                </a:solidFill>
                <a:latin typeface="Arial" panose="020B0604020202020204" pitchFamily="34" charset="0"/>
                <a:cs typeface="Arial" panose="020B0604020202020204" pitchFamily="34" charset="0"/>
              </a:rPr>
              <a:t>Θεσσαλονίκης</a:t>
            </a:r>
            <a:r>
              <a:rPr lang="el-GR" dirty="0">
                <a:solidFill>
                  <a:schemeClr val="tx1"/>
                </a:solidFill>
              </a:rPr>
              <a:t/>
            </a:r>
            <a:br>
              <a:rPr lang="el-GR" dirty="0">
                <a:solidFill>
                  <a:schemeClr val="tx1"/>
                </a:solidFill>
              </a:rPr>
            </a:br>
            <a:endParaRPr lang="el-GR" dirty="0">
              <a:solidFill>
                <a:schemeClr val="tx1"/>
              </a:solidFill>
            </a:endParaRPr>
          </a:p>
        </p:txBody>
      </p:sp>
      <p:sp>
        <p:nvSpPr>
          <p:cNvPr id="3" name="Θέση περιεχομένου 2"/>
          <p:cNvSpPr>
            <a:spLocks noGrp="1"/>
          </p:cNvSpPr>
          <p:nvPr>
            <p:ph idx="1"/>
          </p:nvPr>
        </p:nvSpPr>
        <p:spPr>
          <a:xfrm>
            <a:off x="351567" y="3051810"/>
            <a:ext cx="5077682" cy="5806440"/>
          </a:xfrm>
        </p:spPr>
        <p:txBody>
          <a:bodyPr>
            <a:noAutofit/>
          </a:bodyPr>
          <a:lstStyle/>
          <a:p>
            <a:pPr marL="0" indent="0" algn="just">
              <a:buNone/>
            </a:pPr>
            <a:r>
              <a:rPr lang="el-GR" sz="1300" dirty="0">
                <a:latin typeface="Arial" panose="020B0604020202020204" pitchFamily="34" charset="0"/>
                <a:cs typeface="Arial" panose="020B0604020202020204" pitchFamily="34" charset="0"/>
              </a:rPr>
              <a:t>Η </a:t>
            </a:r>
            <a:r>
              <a:rPr lang="el-GR" sz="1300" dirty="0" smtClean="0">
                <a:latin typeface="Arial" panose="020B0604020202020204" pitchFamily="34" charset="0"/>
                <a:cs typeface="Arial" panose="020B0604020202020204" pitchFamily="34" charset="0"/>
              </a:rPr>
              <a:t>Ιωάννα </a:t>
            </a:r>
            <a:r>
              <a:rPr lang="el-GR" sz="1300" dirty="0">
                <a:latin typeface="Arial" panose="020B0604020202020204" pitchFamily="34" charset="0"/>
                <a:cs typeface="Arial" panose="020B0604020202020204" pitchFamily="34" charset="0"/>
              </a:rPr>
              <a:t>Τάλλη είναι Επίκουρη Καθηγήτρια στο Τμήμα Ιταλικής Γλώσσας και Φιλολογίας του Αριστοτέλειου Πανεπιστημίου Θεσσαλονίκης. Ασχολείται ερευνητικά με την αξιολόγηση και την παρέμβαση στις διαταραχές λόγου - γλώσσας και στους γνωστικούς μηχανισμούς (μνήμη, προσοχή) στις αναπτυξιακές διαταραχές σε μονόγλωσσα και δίγλωσσα παιδιά. </a:t>
            </a:r>
            <a:endParaRPr lang="el-GR" sz="1300" dirty="0" smtClean="0">
              <a:latin typeface="Arial" panose="020B0604020202020204" pitchFamily="34" charset="0"/>
              <a:cs typeface="Arial" panose="020B0604020202020204" pitchFamily="34" charset="0"/>
            </a:endParaRPr>
          </a:p>
          <a:p>
            <a:pPr marL="0" indent="0" algn="just">
              <a:buNone/>
            </a:pPr>
            <a:r>
              <a:rPr lang="el-GR" sz="1300" dirty="0">
                <a:latin typeface="Arial" panose="020B0604020202020204" pitchFamily="34" charset="0"/>
                <a:cs typeface="Arial" panose="020B0604020202020204" pitchFamily="34" charset="0"/>
              </a:rPr>
              <a:t>	</a:t>
            </a:r>
            <a:r>
              <a:rPr lang="el-GR" sz="1300" dirty="0" smtClean="0">
                <a:latin typeface="Arial" panose="020B0604020202020204" pitchFamily="34" charset="0"/>
                <a:cs typeface="Arial" panose="020B0604020202020204" pitchFamily="34" charset="0"/>
              </a:rPr>
              <a:t>Οι </a:t>
            </a:r>
            <a:r>
              <a:rPr lang="el-GR" sz="1300" dirty="0">
                <a:latin typeface="Arial" panose="020B0604020202020204" pitchFamily="34" charset="0"/>
                <a:cs typeface="Arial" panose="020B0604020202020204" pitchFamily="34" charset="0"/>
              </a:rPr>
              <a:t>αναπτυξιακές διαταραχές τις οποίες μελετά είναι η δυσλεξία, η Αναπτυξιακή Γλωσσική Διαταραχή και οι Διαταραχές Αυτιστικού Φάσματος. Επίσης, ασχολείται με τις μαθησιακές δεξιότητες (ανάγνωση, γραφή και ορθογραφία) σε αυτές τις διαταραχές σε παιδιά και εφήβους, αλλά και με την ψυχομετρική εκτίμηση και ανάπτυξη εργαλείων ανάγνωσης, γλωσσικών και γνωστικών δεξιοτήτων στα ελληνικά και σε ρομανικές γλώσσες. Επιπλέον, έχει ασχοληθεί με τις γλωσσικές και γνωστικές δεξιότητες σε παιδιά με κοχλιακό εμφύτευμα. </a:t>
            </a:r>
            <a:r>
              <a:rPr lang="el-GR" sz="1300" dirty="0" smtClean="0">
                <a:latin typeface="Arial" panose="020B0604020202020204" pitchFamily="34" charset="0"/>
                <a:cs typeface="Arial" panose="020B0604020202020204" pitchFamily="34" charset="0"/>
              </a:rPr>
              <a:t>	</a:t>
            </a:r>
          </a:p>
          <a:p>
            <a:pPr marL="0" indent="0" algn="just">
              <a:buNone/>
            </a:pPr>
            <a:r>
              <a:rPr lang="el-GR" sz="1300" dirty="0">
                <a:latin typeface="Arial" panose="020B0604020202020204" pitchFamily="34" charset="0"/>
                <a:cs typeface="Arial" panose="020B0604020202020204" pitchFamily="34" charset="0"/>
              </a:rPr>
              <a:t>	</a:t>
            </a:r>
            <a:r>
              <a:rPr lang="el-GR" sz="1300" dirty="0" smtClean="0">
                <a:latin typeface="Arial" panose="020B0604020202020204" pitchFamily="34" charset="0"/>
                <a:cs typeface="Arial" panose="020B0604020202020204" pitchFamily="34" charset="0"/>
              </a:rPr>
              <a:t>Διδάσκει </a:t>
            </a:r>
            <a:r>
              <a:rPr lang="el-GR" sz="1300" dirty="0">
                <a:latin typeface="Arial" panose="020B0604020202020204" pitchFamily="34" charset="0"/>
                <a:cs typeface="Arial" panose="020B0604020202020204" pitchFamily="34" charset="0"/>
              </a:rPr>
              <a:t>σε προπτυχιακό και μεταπτυχιακό επίπεδο μαθήματα που αφορούν την Ειδική αγωγή και εκπαίδευση, την εκμάθηση ξένων γλωσσών στην ειδική αγωγή, την αξιολόγηση των δεξιοτήτων μίας δεύτερης/ξένης γλώσσας σε μαθητές με ειδικές εκπαιδευτικές ανάγκες και τις διαταραχές λόγου. </a:t>
            </a:r>
            <a:endParaRPr lang="el-GR" sz="1300" dirty="0" smtClean="0">
              <a:latin typeface="Arial" panose="020B0604020202020204" pitchFamily="34" charset="0"/>
              <a:cs typeface="Arial" panose="020B0604020202020204" pitchFamily="34" charset="0"/>
            </a:endParaRPr>
          </a:p>
          <a:p>
            <a:pPr marL="0" indent="0" algn="just">
              <a:buNone/>
            </a:pPr>
            <a:r>
              <a:rPr lang="el-GR" sz="1300" dirty="0">
                <a:latin typeface="Arial" panose="020B0604020202020204" pitchFamily="34" charset="0"/>
                <a:cs typeface="Arial" panose="020B0604020202020204" pitchFamily="34" charset="0"/>
              </a:rPr>
              <a:t>	</a:t>
            </a:r>
            <a:r>
              <a:rPr lang="el-GR" sz="1300" dirty="0" smtClean="0">
                <a:latin typeface="Arial" panose="020B0604020202020204" pitchFamily="34" charset="0"/>
                <a:cs typeface="Arial" panose="020B0604020202020204" pitchFamily="34" charset="0"/>
              </a:rPr>
              <a:t>Έχει </a:t>
            </a:r>
            <a:r>
              <a:rPr lang="el-GR" sz="1300" dirty="0">
                <a:latin typeface="Arial" panose="020B0604020202020204" pitchFamily="34" charset="0"/>
                <a:cs typeface="Arial" panose="020B0604020202020204" pitchFamily="34" charset="0"/>
              </a:rPr>
              <a:t>συμμετάσχει σε διάφορα χρηματοδοτούμενα ερευνητικά προγράμματα στην Ελλάδα και στο εξωτερικό και έχει πλήθος δημοσιεύσεων σε διεθνή επιστημονικά περιοδικά, συλλογικούς τόμους και πρακτικά συνεδρίων. </a:t>
            </a: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3240" y="605790"/>
            <a:ext cx="2124000" cy="212400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750106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17220" y="689059"/>
            <a:ext cx="4600767" cy="2124000"/>
          </a:xfrm>
        </p:spPr>
        <p:txBody>
          <a:bodyPr>
            <a:normAutofit/>
          </a:bodyPr>
          <a:lstStyle/>
          <a:p>
            <a:pPr algn="l"/>
            <a:r>
              <a:rPr lang="el-GR" sz="2200" b="1" dirty="0">
                <a:solidFill>
                  <a:schemeClr val="accent2">
                    <a:lumMod val="50000"/>
                  </a:schemeClr>
                </a:solidFill>
                <a:latin typeface="Arial" panose="020B0604020202020204" pitchFamily="34" charset="0"/>
                <a:cs typeface="Arial" panose="020B0604020202020204" pitchFamily="34" charset="0"/>
              </a:rPr>
              <a:t>Ειρήνη </a:t>
            </a:r>
            <a:r>
              <a:rPr lang="el-GR" sz="2200" b="1" dirty="0" smtClean="0">
                <a:solidFill>
                  <a:schemeClr val="accent2">
                    <a:lumMod val="50000"/>
                  </a:schemeClr>
                </a:solidFill>
                <a:latin typeface="Arial" panose="020B0604020202020204" pitchFamily="34" charset="0"/>
                <a:cs typeface="Arial" panose="020B0604020202020204" pitchFamily="34" charset="0"/>
              </a:rPr>
              <a:t/>
            </a:r>
            <a:br>
              <a:rPr lang="el-GR" sz="2200" b="1" dirty="0" smtClean="0">
                <a:solidFill>
                  <a:schemeClr val="accent2">
                    <a:lumMod val="50000"/>
                  </a:schemeClr>
                </a:solidFill>
                <a:latin typeface="Arial" panose="020B0604020202020204" pitchFamily="34" charset="0"/>
                <a:cs typeface="Arial" panose="020B0604020202020204" pitchFamily="34" charset="0"/>
              </a:rPr>
            </a:br>
            <a:r>
              <a:rPr lang="el-GR" sz="2200" b="1" dirty="0" smtClean="0">
                <a:solidFill>
                  <a:schemeClr val="accent2">
                    <a:lumMod val="50000"/>
                  </a:schemeClr>
                </a:solidFill>
                <a:latin typeface="Arial" panose="020B0604020202020204" pitchFamily="34" charset="0"/>
                <a:cs typeface="Arial" panose="020B0604020202020204" pitchFamily="34" charset="0"/>
              </a:rPr>
              <a:t>Παγκαλίδου</a:t>
            </a:r>
            <a:r>
              <a:rPr lang="el-GR" sz="1800" dirty="0" smtClean="0">
                <a:solidFill>
                  <a:schemeClr val="tx1"/>
                </a:solidFill>
                <a:latin typeface="Arial" panose="020B0604020202020204" pitchFamily="34" charset="0"/>
                <a:cs typeface="Arial" panose="020B0604020202020204" pitchFamily="34" charset="0"/>
              </a:rPr>
              <a:t/>
            </a:r>
            <a:br>
              <a:rPr lang="el-GR" sz="1800" dirty="0" smtClean="0">
                <a:solidFill>
                  <a:schemeClr val="tx1"/>
                </a:solidFill>
                <a:latin typeface="Arial" panose="020B0604020202020204" pitchFamily="34" charset="0"/>
                <a:cs typeface="Arial" panose="020B0604020202020204" pitchFamily="34" charset="0"/>
              </a:rPr>
            </a:br>
            <a:r>
              <a:rPr lang="el-GR" sz="1800" dirty="0" smtClean="0">
                <a:solidFill>
                  <a:schemeClr val="tx1"/>
                </a:solidFill>
                <a:latin typeface="Arial" panose="020B0604020202020204" pitchFamily="34" charset="0"/>
                <a:cs typeface="Arial" panose="020B0604020202020204" pitchFamily="34" charset="0"/>
              </a:rPr>
              <a:t>Διδάκτωρ</a:t>
            </a:r>
            <a:r>
              <a:rPr lang="el-GR" sz="1600" dirty="0" smtClean="0">
                <a:solidFill>
                  <a:schemeClr val="tx1"/>
                </a:solidFill>
                <a:latin typeface="Arial" panose="020B0604020202020204" pitchFamily="34" charset="0"/>
                <a:cs typeface="Arial" panose="020B0604020202020204" pitchFamily="34" charset="0"/>
              </a:rPr>
              <a:t/>
            </a:r>
            <a:br>
              <a:rPr lang="el-GR" sz="1600" dirty="0" smtClean="0">
                <a:solidFill>
                  <a:schemeClr val="tx1"/>
                </a:solidFill>
                <a:latin typeface="Arial" panose="020B0604020202020204" pitchFamily="34" charset="0"/>
                <a:cs typeface="Arial" panose="020B0604020202020204" pitchFamily="34" charset="0"/>
              </a:rPr>
            </a:br>
            <a:r>
              <a:rPr lang="el-GR" sz="1400" dirty="0" smtClean="0">
                <a:solidFill>
                  <a:schemeClr val="tx1"/>
                </a:solidFill>
                <a:latin typeface="Arial" panose="020B0604020202020204" pitchFamily="34" charset="0"/>
                <a:cs typeface="Arial" panose="020B0604020202020204" pitchFamily="34" charset="0"/>
              </a:rPr>
              <a:t>Αριστοτέλειο Πανεπιστήμιο </a:t>
            </a:r>
            <a:br>
              <a:rPr lang="el-GR" sz="1400" dirty="0" smtClean="0">
                <a:solidFill>
                  <a:schemeClr val="tx1"/>
                </a:solidFill>
                <a:latin typeface="Arial" panose="020B0604020202020204" pitchFamily="34" charset="0"/>
                <a:cs typeface="Arial" panose="020B0604020202020204" pitchFamily="34" charset="0"/>
              </a:rPr>
            </a:br>
            <a:r>
              <a:rPr lang="el-GR" sz="1400" dirty="0" smtClean="0">
                <a:solidFill>
                  <a:schemeClr val="tx1"/>
                </a:solidFill>
                <a:latin typeface="Arial" panose="020B0604020202020204" pitchFamily="34" charset="0"/>
                <a:cs typeface="Arial" panose="020B0604020202020204" pitchFamily="34" charset="0"/>
              </a:rPr>
              <a:t>Θεσσαλονίκης</a:t>
            </a:r>
            <a:r>
              <a:rPr lang="el-GR" sz="1600" dirty="0" smtClean="0">
                <a:latin typeface="Arial" panose="020B0604020202020204" pitchFamily="34" charset="0"/>
                <a:cs typeface="Arial" panose="020B0604020202020204" pitchFamily="34" charset="0"/>
              </a:rPr>
              <a:t/>
            </a:r>
            <a:br>
              <a:rPr lang="el-GR" sz="1600" dirty="0" smtClean="0">
                <a:latin typeface="Arial" panose="020B0604020202020204" pitchFamily="34" charset="0"/>
                <a:cs typeface="Arial" panose="020B0604020202020204" pitchFamily="34" charset="0"/>
              </a:rPr>
            </a:br>
            <a:r>
              <a:rPr lang="el-GR" sz="1600" b="1" dirty="0" smtClean="0">
                <a:latin typeface="Arial" panose="020B0604020202020204" pitchFamily="34" charset="0"/>
                <a:cs typeface="Arial" panose="020B0604020202020204" pitchFamily="34" charset="0"/>
              </a:rPr>
              <a:t/>
            </a:r>
            <a:br>
              <a:rPr lang="el-GR" sz="1600" b="1" dirty="0" smtClean="0">
                <a:latin typeface="Arial" panose="020B0604020202020204" pitchFamily="34" charset="0"/>
                <a:cs typeface="Arial" panose="020B0604020202020204" pitchFamily="34" charset="0"/>
              </a:rPr>
            </a:br>
            <a:endParaRPr lang="el-GR" sz="1600" b="1" dirty="0">
              <a:latin typeface="Arial" panose="020B0604020202020204" pitchFamily="34" charset="0"/>
              <a:cs typeface="Arial" panose="020B0604020202020204" pitchFamily="34" charset="0"/>
            </a:endParaRPr>
          </a:p>
        </p:txBody>
      </p:sp>
      <p:sp>
        <p:nvSpPr>
          <p:cNvPr id="3" name="Υπότιτλος 2"/>
          <p:cNvSpPr>
            <a:spLocks noGrp="1"/>
          </p:cNvSpPr>
          <p:nvPr>
            <p:ph type="subTitle" idx="1"/>
          </p:nvPr>
        </p:nvSpPr>
        <p:spPr>
          <a:xfrm>
            <a:off x="537210" y="3074670"/>
            <a:ext cx="4834890" cy="5383530"/>
          </a:xfrm>
        </p:spPr>
        <p:txBody>
          <a:bodyPr>
            <a:noAutofit/>
          </a:bodyPr>
          <a:lstStyle/>
          <a:p>
            <a:pPr algn="just" fontAlgn="base">
              <a:lnSpc>
                <a:spcPct val="115000"/>
              </a:lnSpc>
            </a:pPr>
            <a:r>
              <a:rPr lang="el-GR"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Η Ειρήνη Παγκαλίδου γεννήθηκε στις Σέρρες το 1992. Αποφοίτησε από το Τμήμα Στατιστικής του Οικονομικού Πανεπιστημίου Αθηνών το 2014 και έλαβε το Μεταπτυχιακό της Δίπλωμα στη Μεθοδολογία της Βιοϊατρικής Έρευνας, της Βιοστατιστικής και της Βιοπληροφορικής από το Τμήμα Ιατρικής του Πανεπιστημίου Θεσσαλίας το 2015. Επιπλέον, το 2018 αποφοίτησε από το Μεταπτυχιακό πρόγραμμα σπουδών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Comparative </a:t>
            </a:r>
            <a:r>
              <a:rPr lang="el-GR"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Ε</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ffectiveness Research</a:t>
            </a:r>
            <a:r>
              <a:rPr lang="el-GR"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του Πανεπιστημίου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Paris Descartes </a:t>
            </a:r>
            <a:r>
              <a:rPr lang="el-GR"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της Γαλλίας. Το 2023 ολοκλήρωσε τη διδακτορική της διατριβή στο Τμήμα Ιατρικής του Αριστοτελείου Πανεπιστημίου Θεσσαλονίκης. </a:t>
            </a:r>
            <a:endParaRPr lang="en-US"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fontAlgn="base">
              <a:lnSpc>
                <a:spcPct val="115000"/>
              </a:lnSpc>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l-GR"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Σήμερα </a:t>
            </a:r>
            <a:r>
              <a:rPr lang="el-GR"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είναι επιστημονική </a:t>
            </a:r>
            <a:r>
              <a:rPr lang="el-GR"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συνεργάτιδα </a:t>
            </a:r>
            <a:r>
              <a:rPr lang="el-GR"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του Εργαστηρίου Υγιεινής, Κοινωνικής &amp; Προληπτικής Ιατρικής και Ιατρικής Στατιστικής του Τμήματος Ιατρικής του Αριστοτελείου Πανεπιστημίου Θεσσαλονίκης. Τα ερευνητικά της ενδιαφέροντα περιλαμβάνουν την ανάπτυξη στατιστικής μεθοδολογίας σε ιατρικά δεδομένα με τη χρήση της γλώσσας προγραμματισμού R και άλλων στατιστικών προγραμμάτων.</a:t>
            </a:r>
            <a:endParaRPr lang="el-GR" sz="1400" dirty="0">
              <a:latin typeface="Arial" panose="020B0604020202020204" pitchFamily="34" charset="0"/>
              <a:ea typeface="Calibri" panose="020F0502020204030204" pitchFamily="34" charset="0"/>
              <a:cs typeface="Arial" panose="020B0604020202020204" pitchFamily="34" charset="0"/>
            </a:endParaRPr>
          </a:p>
          <a:p>
            <a:endParaRPr lang="el-GR" sz="1400" dirty="0"/>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1" y="689059"/>
            <a:ext cx="1962337" cy="212400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220930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0000" y="4176000"/>
            <a:ext cx="4760785" cy="1761067"/>
          </a:xfrm>
        </p:spPr>
        <p:txBody>
          <a:bodyPr>
            <a:normAutofit/>
          </a:bodyPr>
          <a:lstStyle/>
          <a:p>
            <a:pPr algn="ctr"/>
            <a:r>
              <a:rPr lang="el-GR" sz="2800" b="1" dirty="0" smtClean="0">
                <a:solidFill>
                  <a:schemeClr val="accent3">
                    <a:lumMod val="75000"/>
                  </a:schemeClr>
                </a:solidFill>
                <a:latin typeface="Arial" panose="020B0604020202020204" pitchFamily="34" charset="0"/>
                <a:cs typeface="Arial" panose="020B0604020202020204" pitchFamily="34" charset="0"/>
              </a:rPr>
              <a:t>ΠΡΟΓΡΑΜΜΑ ΣΠΟΥΔΩΝ</a:t>
            </a:r>
            <a:endParaRPr lang="el-GR" sz="2800" b="1"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321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68000" y="324000"/>
            <a:ext cx="4760785" cy="548638"/>
          </a:xfrm>
        </p:spPr>
        <p:txBody>
          <a:bodyPr>
            <a:normAutofit fontScale="90000"/>
          </a:bodyPr>
          <a:lstStyle/>
          <a:p>
            <a:pPr algn="ctr"/>
            <a:r>
              <a:rPr lang="el-GR" b="1" dirty="0"/>
              <a:t>Α΄ ΕΞΑΜΗΝΟ </a:t>
            </a:r>
            <a:r>
              <a:rPr lang="el-GR" dirty="0"/>
              <a:t/>
            </a:r>
            <a:br>
              <a:rPr lang="el-GR" dirty="0"/>
            </a:b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956739592"/>
              </p:ext>
            </p:extLst>
          </p:nvPr>
        </p:nvGraphicFramePr>
        <p:xfrm>
          <a:off x="902970" y="1097280"/>
          <a:ext cx="4523516" cy="2137409"/>
        </p:xfrm>
        <a:graphic>
          <a:graphicData uri="http://schemas.openxmlformats.org/drawingml/2006/table">
            <a:tbl>
              <a:tblPr/>
              <a:tblGrid>
                <a:gridCol w="2202014">
                  <a:extLst>
                    <a:ext uri="{9D8B030D-6E8A-4147-A177-3AD203B41FA5}">
                      <a16:colId xmlns:a16="http://schemas.microsoft.com/office/drawing/2014/main" val="2841760570"/>
                    </a:ext>
                  </a:extLst>
                </a:gridCol>
                <a:gridCol w="1638708">
                  <a:extLst>
                    <a:ext uri="{9D8B030D-6E8A-4147-A177-3AD203B41FA5}">
                      <a16:colId xmlns:a16="http://schemas.microsoft.com/office/drawing/2014/main" val="4102916076"/>
                    </a:ext>
                  </a:extLst>
                </a:gridCol>
                <a:gridCol w="682794">
                  <a:extLst>
                    <a:ext uri="{9D8B030D-6E8A-4147-A177-3AD203B41FA5}">
                      <a16:colId xmlns:a16="http://schemas.microsoft.com/office/drawing/2014/main" val="3371950883"/>
                    </a:ext>
                  </a:extLst>
                </a:gridCol>
              </a:tblGrid>
              <a:tr h="453168">
                <a:tc>
                  <a:txBody>
                    <a:bodyPr/>
                    <a:lstStyle/>
                    <a:p>
                      <a:pPr algn="ctr"/>
                      <a:endParaRPr lang="el-GR" sz="2000" b="0" dirty="0">
                        <a:solidFill>
                          <a:srgbClr val="2D2E2E"/>
                        </a:solidFill>
                        <a:effectLst/>
                        <a:latin typeface="Roboto"/>
                      </a:endParaRPr>
                    </a:p>
                  </a:txBody>
                  <a:tcPr marL="59511" marR="59511" marT="59511" marB="59511">
                    <a:lnL>
                      <a:noFill/>
                    </a:lnL>
                    <a:lnR>
                      <a:noFill/>
                    </a:lnR>
                    <a:lnT>
                      <a:noFill/>
                    </a:lnT>
                    <a:lnB>
                      <a:noFill/>
                    </a:lnB>
                    <a:solidFill>
                      <a:schemeClr val="bg1"/>
                    </a:solidFill>
                  </a:tcPr>
                </a:tc>
                <a:tc>
                  <a:txBody>
                    <a:bodyPr/>
                    <a:lstStyle/>
                    <a:p>
                      <a:pPr algn="ctr"/>
                      <a:endParaRPr lang="el-GR" sz="1600" b="0" dirty="0">
                        <a:solidFill>
                          <a:srgbClr val="2D2E2E"/>
                        </a:solidFill>
                        <a:effectLst/>
                        <a:latin typeface="Roboto"/>
                      </a:endParaRPr>
                    </a:p>
                  </a:txBody>
                  <a:tcPr marL="59511" marR="59511" marT="59511" marB="59511">
                    <a:lnL>
                      <a:noFill/>
                    </a:lnL>
                    <a:lnR>
                      <a:noFill/>
                    </a:lnR>
                    <a:lnT>
                      <a:noFill/>
                    </a:lnT>
                    <a:lnB>
                      <a:noFill/>
                    </a:lnB>
                    <a:solidFill>
                      <a:schemeClr val="bg1"/>
                    </a:solidFill>
                  </a:tcPr>
                </a:tc>
                <a:tc>
                  <a:txBody>
                    <a:bodyPr/>
                    <a:lstStyle/>
                    <a:p>
                      <a:pPr algn="l"/>
                      <a:endParaRPr lang="en-US" sz="800" b="0" dirty="0">
                        <a:solidFill>
                          <a:srgbClr val="2D2E2E"/>
                        </a:solidFill>
                        <a:effectLst/>
                        <a:latin typeface="Roboto"/>
                      </a:endParaRPr>
                    </a:p>
                  </a:txBody>
                  <a:tcPr marL="59511" marR="59511" marT="59511" marB="59511">
                    <a:lnL>
                      <a:noFill/>
                    </a:lnL>
                    <a:lnR>
                      <a:noFill/>
                    </a:lnR>
                    <a:lnT>
                      <a:noFill/>
                    </a:lnT>
                    <a:lnB>
                      <a:noFill/>
                    </a:lnB>
                    <a:solidFill>
                      <a:schemeClr val="bg1"/>
                    </a:solidFill>
                  </a:tcPr>
                </a:tc>
                <a:extLst>
                  <a:ext uri="{0D108BD9-81ED-4DB2-BD59-A6C34878D82A}">
                    <a16:rowId xmlns:a16="http://schemas.microsoft.com/office/drawing/2014/main" val="2649151063"/>
                  </a:ext>
                </a:extLst>
              </a:tr>
              <a:tr h="416838">
                <a:tc>
                  <a:txBody>
                    <a:bodyPr/>
                    <a:lstStyle/>
                    <a:p>
                      <a:pPr algn="l"/>
                      <a:endParaRPr lang="el-GR" sz="1400" dirty="0">
                        <a:effectLst/>
                      </a:endParaRPr>
                    </a:p>
                  </a:txBody>
                  <a:tcPr marL="59511" marR="59511" marT="59511" marB="59511">
                    <a:lnL>
                      <a:noFill/>
                    </a:lnL>
                    <a:lnR>
                      <a:noFill/>
                    </a:lnR>
                    <a:lnT>
                      <a:noFill/>
                    </a:lnT>
                    <a:lnB>
                      <a:noFill/>
                    </a:lnB>
                    <a:solidFill>
                      <a:schemeClr val="bg1"/>
                    </a:solidFill>
                  </a:tcPr>
                </a:tc>
                <a:tc>
                  <a:txBody>
                    <a:bodyPr/>
                    <a:lstStyle/>
                    <a:p>
                      <a:endParaRPr lang="el-GR" sz="1200" dirty="0">
                        <a:effectLst/>
                      </a:endParaRPr>
                    </a:p>
                  </a:txBody>
                  <a:tcPr marL="59511" marR="59511" marT="59511" marB="59511">
                    <a:lnL>
                      <a:noFill/>
                    </a:lnL>
                    <a:lnR>
                      <a:noFill/>
                    </a:lnR>
                    <a:lnT>
                      <a:noFill/>
                    </a:lnT>
                    <a:lnB>
                      <a:noFill/>
                    </a:lnB>
                    <a:solidFill>
                      <a:schemeClr val="bg1"/>
                    </a:solidFill>
                  </a:tcPr>
                </a:tc>
                <a:tc>
                  <a:txBody>
                    <a:bodyPr/>
                    <a:lstStyle/>
                    <a:p>
                      <a:pPr algn="ctr"/>
                      <a:endParaRPr lang="el-GR" sz="800" dirty="0">
                        <a:effectLst/>
                      </a:endParaRPr>
                    </a:p>
                  </a:txBody>
                  <a:tcPr marL="59511" marR="59511" marT="59511" marB="59511">
                    <a:lnL>
                      <a:noFill/>
                    </a:lnL>
                    <a:lnR>
                      <a:noFill/>
                    </a:lnR>
                    <a:lnT>
                      <a:noFill/>
                    </a:lnT>
                    <a:lnB>
                      <a:noFill/>
                    </a:lnB>
                    <a:solidFill>
                      <a:schemeClr val="bg1"/>
                    </a:solidFill>
                  </a:tcPr>
                </a:tc>
                <a:extLst>
                  <a:ext uri="{0D108BD9-81ED-4DB2-BD59-A6C34878D82A}">
                    <a16:rowId xmlns:a16="http://schemas.microsoft.com/office/drawing/2014/main" val="683022540"/>
                  </a:ext>
                </a:extLst>
              </a:tr>
              <a:tr h="332217">
                <a:tc>
                  <a:txBody>
                    <a:bodyPr/>
                    <a:lstStyle/>
                    <a:p>
                      <a:pPr algn="l"/>
                      <a:endParaRPr lang="el-GR" sz="800" dirty="0">
                        <a:effectLst/>
                      </a:endParaRPr>
                    </a:p>
                  </a:txBody>
                  <a:tcPr marL="59511" marR="59511" marT="59511" marB="59511">
                    <a:lnL>
                      <a:noFill/>
                    </a:lnL>
                    <a:lnR>
                      <a:noFill/>
                    </a:lnR>
                    <a:lnT>
                      <a:noFill/>
                    </a:lnT>
                    <a:lnB>
                      <a:noFill/>
                    </a:lnB>
                    <a:solidFill>
                      <a:schemeClr val="bg1"/>
                    </a:solidFill>
                  </a:tcPr>
                </a:tc>
                <a:tc>
                  <a:txBody>
                    <a:bodyPr/>
                    <a:lstStyle/>
                    <a:p>
                      <a:pPr algn="l"/>
                      <a:endParaRPr lang="el-GR" sz="800" dirty="0">
                        <a:effectLst/>
                      </a:endParaRPr>
                    </a:p>
                  </a:txBody>
                  <a:tcPr marL="59511" marR="59511" marT="59511" marB="59511">
                    <a:lnL>
                      <a:noFill/>
                    </a:lnL>
                    <a:lnR>
                      <a:noFill/>
                    </a:lnR>
                    <a:lnT>
                      <a:noFill/>
                    </a:lnT>
                    <a:lnB>
                      <a:noFill/>
                    </a:lnB>
                    <a:solidFill>
                      <a:schemeClr val="bg1"/>
                    </a:solidFill>
                  </a:tcPr>
                </a:tc>
                <a:tc>
                  <a:txBody>
                    <a:bodyPr/>
                    <a:lstStyle/>
                    <a:p>
                      <a:pPr algn="ctr"/>
                      <a:endParaRPr lang="el-GR" sz="800" dirty="0">
                        <a:effectLst/>
                      </a:endParaRPr>
                    </a:p>
                  </a:txBody>
                  <a:tcPr marL="59511" marR="59511" marT="59511" marB="59511">
                    <a:lnL>
                      <a:noFill/>
                    </a:lnL>
                    <a:lnR>
                      <a:noFill/>
                    </a:lnR>
                    <a:lnT>
                      <a:noFill/>
                    </a:lnT>
                    <a:lnB>
                      <a:noFill/>
                    </a:lnB>
                    <a:solidFill>
                      <a:schemeClr val="bg1"/>
                    </a:solidFill>
                  </a:tcPr>
                </a:tc>
                <a:extLst>
                  <a:ext uri="{0D108BD9-81ED-4DB2-BD59-A6C34878D82A}">
                    <a16:rowId xmlns:a16="http://schemas.microsoft.com/office/drawing/2014/main" val="4278261664"/>
                  </a:ext>
                </a:extLst>
              </a:tr>
              <a:tr h="416838">
                <a:tc>
                  <a:txBody>
                    <a:bodyPr/>
                    <a:lstStyle/>
                    <a:p>
                      <a:pPr algn="l"/>
                      <a:endParaRPr lang="el-GR" sz="800" dirty="0">
                        <a:effectLst/>
                      </a:endParaRPr>
                    </a:p>
                  </a:txBody>
                  <a:tcPr marL="59511" marR="59511" marT="59511" marB="59511">
                    <a:lnL>
                      <a:noFill/>
                    </a:lnL>
                    <a:lnR>
                      <a:noFill/>
                    </a:lnR>
                    <a:lnT>
                      <a:noFill/>
                    </a:lnT>
                    <a:lnB>
                      <a:noFill/>
                    </a:lnB>
                    <a:solidFill>
                      <a:schemeClr val="bg1"/>
                    </a:solidFill>
                  </a:tcPr>
                </a:tc>
                <a:tc>
                  <a:txBody>
                    <a:bodyPr/>
                    <a:lstStyle/>
                    <a:p>
                      <a:pPr algn="l"/>
                      <a:endParaRPr lang="el-GR" sz="800" dirty="0">
                        <a:effectLst/>
                      </a:endParaRPr>
                    </a:p>
                  </a:txBody>
                  <a:tcPr marL="59511" marR="59511" marT="59511" marB="59511">
                    <a:lnL>
                      <a:noFill/>
                    </a:lnL>
                    <a:lnR>
                      <a:noFill/>
                    </a:lnR>
                    <a:lnT>
                      <a:noFill/>
                    </a:lnT>
                    <a:lnB>
                      <a:noFill/>
                    </a:lnB>
                    <a:solidFill>
                      <a:schemeClr val="bg1"/>
                    </a:solidFill>
                  </a:tcPr>
                </a:tc>
                <a:tc>
                  <a:txBody>
                    <a:bodyPr/>
                    <a:lstStyle/>
                    <a:p>
                      <a:pPr algn="ctr"/>
                      <a:endParaRPr lang="el-GR" sz="800" dirty="0">
                        <a:effectLst/>
                      </a:endParaRPr>
                    </a:p>
                  </a:txBody>
                  <a:tcPr marL="59511" marR="59511" marT="59511" marB="59511">
                    <a:lnL>
                      <a:noFill/>
                    </a:lnL>
                    <a:lnR>
                      <a:noFill/>
                    </a:lnR>
                    <a:lnT>
                      <a:noFill/>
                    </a:lnT>
                    <a:lnB>
                      <a:noFill/>
                    </a:lnB>
                    <a:solidFill>
                      <a:schemeClr val="bg1"/>
                    </a:solidFill>
                  </a:tcPr>
                </a:tc>
                <a:extLst>
                  <a:ext uri="{0D108BD9-81ED-4DB2-BD59-A6C34878D82A}">
                    <a16:rowId xmlns:a16="http://schemas.microsoft.com/office/drawing/2014/main" val="404458983"/>
                  </a:ext>
                </a:extLst>
              </a:tr>
              <a:tr h="518348">
                <a:tc>
                  <a:txBody>
                    <a:bodyPr/>
                    <a:lstStyle/>
                    <a:p>
                      <a:pPr algn="l"/>
                      <a:endParaRPr lang="el-GR" sz="800" dirty="0">
                        <a:effectLst/>
                      </a:endParaRPr>
                    </a:p>
                  </a:txBody>
                  <a:tcPr marL="59511" marR="59511" marT="59511" marB="59511">
                    <a:lnL>
                      <a:noFill/>
                    </a:lnL>
                    <a:lnR>
                      <a:noFill/>
                    </a:lnR>
                    <a:lnT>
                      <a:noFill/>
                    </a:lnT>
                    <a:lnB>
                      <a:noFill/>
                    </a:lnB>
                    <a:solidFill>
                      <a:schemeClr val="bg1"/>
                    </a:solidFill>
                  </a:tcPr>
                </a:tc>
                <a:tc>
                  <a:txBody>
                    <a:bodyPr/>
                    <a:lstStyle/>
                    <a:p>
                      <a:pPr algn="l"/>
                      <a:endParaRPr lang="el-GR" sz="800" dirty="0">
                        <a:effectLst/>
                      </a:endParaRPr>
                    </a:p>
                  </a:txBody>
                  <a:tcPr marL="59511" marR="59511" marT="59511" marB="59511">
                    <a:lnL>
                      <a:noFill/>
                    </a:lnL>
                    <a:lnR>
                      <a:noFill/>
                    </a:lnR>
                    <a:lnT>
                      <a:noFill/>
                    </a:lnT>
                    <a:lnB>
                      <a:noFill/>
                    </a:lnB>
                    <a:solidFill>
                      <a:schemeClr val="bg1"/>
                    </a:solidFill>
                  </a:tcPr>
                </a:tc>
                <a:tc>
                  <a:txBody>
                    <a:bodyPr/>
                    <a:lstStyle/>
                    <a:p>
                      <a:pPr algn="ctr"/>
                      <a:endParaRPr lang="el-GR" sz="800" dirty="0">
                        <a:effectLst/>
                      </a:endParaRPr>
                    </a:p>
                  </a:txBody>
                  <a:tcPr marL="59511" marR="59511" marT="59511" marB="59511">
                    <a:lnL>
                      <a:noFill/>
                    </a:lnL>
                    <a:lnR>
                      <a:noFill/>
                    </a:lnR>
                    <a:lnT>
                      <a:noFill/>
                    </a:lnT>
                    <a:lnB>
                      <a:noFill/>
                    </a:lnB>
                    <a:solidFill>
                      <a:schemeClr val="bg1"/>
                    </a:solidFill>
                  </a:tcPr>
                </a:tc>
                <a:extLst>
                  <a:ext uri="{0D108BD9-81ED-4DB2-BD59-A6C34878D82A}">
                    <a16:rowId xmlns:a16="http://schemas.microsoft.com/office/drawing/2014/main" val="3547722566"/>
                  </a:ext>
                </a:extLst>
              </a:tr>
            </a:tbl>
          </a:graphicData>
        </a:graphic>
      </p:graphicFrame>
      <p:graphicFrame>
        <p:nvGraphicFramePr>
          <p:cNvPr id="6" name="Πίνακας 5"/>
          <p:cNvGraphicFramePr>
            <a:graphicFrameLocks noGrp="1"/>
          </p:cNvGraphicFramePr>
          <p:nvPr>
            <p:extLst>
              <p:ext uri="{D42A27DB-BD31-4B8C-83A1-F6EECF244321}">
                <p14:modId xmlns:p14="http://schemas.microsoft.com/office/powerpoint/2010/main" val="2476343560"/>
              </p:ext>
            </p:extLst>
          </p:nvPr>
        </p:nvGraphicFramePr>
        <p:xfrm>
          <a:off x="297180" y="872638"/>
          <a:ext cx="5520690" cy="7985760"/>
        </p:xfrm>
        <a:graphic>
          <a:graphicData uri="http://schemas.openxmlformats.org/drawingml/2006/table">
            <a:tbl>
              <a:tblPr firstRow="1" bandRow="1">
                <a:tableStyleId>{5C22544A-7EE6-4342-B048-85BDC9FD1C3A}</a:tableStyleId>
              </a:tblPr>
              <a:tblGrid>
                <a:gridCol w="1631971">
                  <a:extLst>
                    <a:ext uri="{9D8B030D-6E8A-4147-A177-3AD203B41FA5}">
                      <a16:colId xmlns:a16="http://schemas.microsoft.com/office/drawing/2014/main" val="2102374105"/>
                    </a:ext>
                  </a:extLst>
                </a:gridCol>
                <a:gridCol w="1761418">
                  <a:extLst>
                    <a:ext uri="{9D8B030D-6E8A-4147-A177-3AD203B41FA5}">
                      <a16:colId xmlns:a16="http://schemas.microsoft.com/office/drawing/2014/main" val="3992940434"/>
                    </a:ext>
                  </a:extLst>
                </a:gridCol>
                <a:gridCol w="972210">
                  <a:extLst>
                    <a:ext uri="{9D8B030D-6E8A-4147-A177-3AD203B41FA5}">
                      <a16:colId xmlns:a16="http://schemas.microsoft.com/office/drawing/2014/main" val="3217704921"/>
                    </a:ext>
                  </a:extLst>
                </a:gridCol>
                <a:gridCol w="1155091">
                  <a:extLst>
                    <a:ext uri="{9D8B030D-6E8A-4147-A177-3AD203B41FA5}">
                      <a16:colId xmlns:a16="http://schemas.microsoft.com/office/drawing/2014/main" val="3104629186"/>
                    </a:ext>
                  </a:extLst>
                </a:gridCol>
              </a:tblGrid>
              <a:tr h="1243490">
                <a:tc>
                  <a:txBody>
                    <a:bodyPr/>
                    <a:lstStyle/>
                    <a:p>
                      <a:pPr algn="ctr"/>
                      <a:endParaRPr lang="el-GR" sz="2000" dirty="0" smtClean="0">
                        <a:latin typeface="Arial" panose="020B0604020202020204" pitchFamily="34" charset="0"/>
                        <a:cs typeface="Arial" panose="020B0604020202020204" pitchFamily="34" charset="0"/>
                      </a:endParaRPr>
                    </a:p>
                    <a:p>
                      <a:pPr algn="ctr"/>
                      <a:endParaRPr lang="el-GR" sz="2000" dirty="0" smtClean="0">
                        <a:latin typeface="Arial" panose="020B0604020202020204" pitchFamily="34" charset="0"/>
                        <a:cs typeface="Arial" panose="020B0604020202020204" pitchFamily="34" charset="0"/>
                      </a:endParaRPr>
                    </a:p>
                    <a:p>
                      <a:pPr algn="ctr"/>
                      <a:r>
                        <a:rPr lang="el-GR" sz="2000" dirty="0" smtClean="0">
                          <a:latin typeface="Arial" panose="020B0604020202020204" pitchFamily="34" charset="0"/>
                          <a:cs typeface="Arial" panose="020B0604020202020204" pitchFamily="34" charset="0"/>
                        </a:rPr>
                        <a:t>ΜΑΘΗΜΑ</a:t>
                      </a:r>
                      <a:endParaRPr lang="el-GR" sz="2000" dirty="0">
                        <a:latin typeface="Arial" panose="020B0604020202020204" pitchFamily="34" charset="0"/>
                        <a:cs typeface="Arial" panose="020B0604020202020204" pitchFamily="34" charset="0"/>
                      </a:endParaRPr>
                    </a:p>
                  </a:txBody>
                  <a:tcPr/>
                </a:tc>
                <a:tc>
                  <a:txBody>
                    <a:bodyPr/>
                    <a:lstStyle/>
                    <a:p>
                      <a:pPr algn="ctr"/>
                      <a:endParaRPr lang="el-GR" sz="1600" dirty="0" smtClean="0">
                        <a:latin typeface="Arial" panose="020B0604020202020204" pitchFamily="34" charset="0"/>
                        <a:cs typeface="Arial" panose="020B0604020202020204" pitchFamily="34" charset="0"/>
                      </a:endParaRPr>
                    </a:p>
                    <a:p>
                      <a:pPr algn="ctr"/>
                      <a:endParaRPr lang="el-GR" sz="1600" dirty="0" smtClean="0">
                        <a:latin typeface="Arial" panose="020B0604020202020204" pitchFamily="34" charset="0"/>
                        <a:cs typeface="Arial" panose="020B0604020202020204" pitchFamily="34" charset="0"/>
                      </a:endParaRPr>
                    </a:p>
                    <a:p>
                      <a:pPr algn="ctr"/>
                      <a:r>
                        <a:rPr lang="el-GR" sz="1600" dirty="0" smtClean="0">
                          <a:latin typeface="Arial" panose="020B0604020202020204" pitchFamily="34" charset="0"/>
                          <a:cs typeface="Arial" panose="020B0604020202020204" pitchFamily="34" charset="0"/>
                        </a:rPr>
                        <a:t>ΔΙΔΑΣΚΟΝΤΕΣ</a:t>
                      </a:r>
                    </a:p>
                    <a:p>
                      <a:pPr algn="ctr"/>
                      <a:r>
                        <a:rPr lang="el-GR" sz="1600" dirty="0" smtClean="0">
                          <a:latin typeface="Arial" panose="020B0604020202020204" pitchFamily="34" charset="0"/>
                          <a:cs typeface="Arial" panose="020B0604020202020204" pitchFamily="34" charset="0"/>
                        </a:rPr>
                        <a:t>ΔΙΔΑΣΚΟΥΣΕΣ</a:t>
                      </a:r>
                    </a:p>
                    <a:p>
                      <a:endParaRPr lang="el-GR" sz="1300" dirty="0">
                        <a:latin typeface="Arial" panose="020B0604020202020204" pitchFamily="34" charset="0"/>
                        <a:cs typeface="Arial" panose="020B0604020202020204" pitchFamily="34" charset="0"/>
                      </a:endParaRPr>
                    </a:p>
                  </a:txBody>
                  <a:tcPr/>
                </a:tc>
                <a:tc>
                  <a:txBody>
                    <a:bodyPr/>
                    <a:lstStyle/>
                    <a:p>
                      <a:endPar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algn="ctr"/>
                      <a:endPar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algn="ctr"/>
                      <a:r>
                        <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ΩΡΕΣ</a:t>
                      </a:r>
                      <a:endParaRPr lang="el-GR" sz="1300" dirty="0">
                        <a:latin typeface="Arial" panose="020B0604020202020204" pitchFamily="34" charset="0"/>
                        <a:cs typeface="Arial" panose="020B0604020202020204" pitchFamily="34" charset="0"/>
                      </a:endParaRPr>
                    </a:p>
                  </a:txBody>
                  <a:tcPr/>
                </a:tc>
                <a:tc>
                  <a:txBody>
                    <a:bodyPr/>
                    <a:lstStyle/>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r>
                        <a:rPr lang="el-GR" sz="1300" dirty="0" smtClean="0">
                          <a:latin typeface="Arial" panose="020B0604020202020204" pitchFamily="34" charset="0"/>
                          <a:cs typeface="Arial" panose="020B0604020202020204" pitchFamily="34" charset="0"/>
                        </a:rPr>
                        <a:t>ΠΙΣΤΩΤΙΚΕΣ ΜΟΝΑΔΕΣ    </a:t>
                      </a:r>
                    </a:p>
                    <a:p>
                      <a:pPr algn="ctr"/>
                      <a:r>
                        <a:rPr lang="el-GR" sz="1300" dirty="0" smtClean="0">
                          <a:latin typeface="Arial" panose="020B0604020202020204" pitchFamily="34" charset="0"/>
                          <a:cs typeface="Arial" panose="020B0604020202020204" pitchFamily="34" charset="0"/>
                        </a:rPr>
                        <a:t>(</a:t>
                      </a:r>
                      <a:r>
                        <a:rPr lang="en-US" sz="1300" dirty="0" smtClean="0">
                          <a:latin typeface="Arial" panose="020B0604020202020204" pitchFamily="34" charset="0"/>
                          <a:cs typeface="Arial" panose="020B0604020202020204" pitchFamily="34" charset="0"/>
                        </a:rPr>
                        <a:t>ECTS) </a:t>
                      </a:r>
                    </a:p>
                    <a:p>
                      <a:endParaRPr lang="el-GR"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1490415"/>
                  </a:ext>
                </a:extLst>
              </a:tr>
              <a:tr h="1628380">
                <a:tc>
                  <a:txBody>
                    <a:bodyPr/>
                    <a:lstStyle/>
                    <a:p>
                      <a:r>
                        <a:rPr lang="el-GR" sz="1300" dirty="0" smtClean="0">
                          <a:latin typeface="Arial" panose="020B0604020202020204" pitchFamily="34" charset="0"/>
                          <a:cs typeface="Arial" panose="020B0604020202020204" pitchFamily="34" charset="0"/>
                        </a:rPr>
                        <a:t>Επαγγελματική και Ερευνητική Δεοντολογία </a:t>
                      </a:r>
                      <a:endParaRPr lang="en-US" sz="1300" dirty="0" smtClean="0">
                        <a:latin typeface="Arial" panose="020B0604020202020204" pitchFamily="34" charset="0"/>
                        <a:cs typeface="Arial" panose="020B0604020202020204" pitchFamily="34" charset="0"/>
                      </a:endParaRPr>
                    </a:p>
                    <a:p>
                      <a:r>
                        <a:rPr lang="el-GR" sz="1300" dirty="0" smtClean="0">
                          <a:latin typeface="Arial" panose="020B0604020202020204" pitchFamily="34" charset="0"/>
                          <a:cs typeface="Arial" panose="020B0604020202020204" pitchFamily="34" charset="0"/>
                        </a:rPr>
                        <a:t>στις </a:t>
                      </a:r>
                      <a:endParaRPr lang="en-US" sz="1300" dirty="0" smtClean="0">
                        <a:latin typeface="Arial" panose="020B0604020202020204" pitchFamily="34" charset="0"/>
                        <a:cs typeface="Arial" panose="020B0604020202020204" pitchFamily="34" charset="0"/>
                      </a:endParaRPr>
                    </a:p>
                    <a:p>
                      <a:r>
                        <a:rPr lang="el-GR" sz="1300" dirty="0" smtClean="0">
                          <a:latin typeface="Arial" panose="020B0604020202020204" pitchFamily="34" charset="0"/>
                          <a:cs typeface="Arial" panose="020B0604020202020204" pitchFamily="34" charset="0"/>
                        </a:rPr>
                        <a:t>Διαταραχές Επικοινωνίας</a:t>
                      </a:r>
                    </a:p>
                    <a:p>
                      <a:r>
                        <a:rPr lang="el-GR" sz="1300" dirty="0" smtClean="0">
                          <a:latin typeface="Arial" panose="020B0604020202020204" pitchFamily="34" charset="0"/>
                          <a:cs typeface="Arial" panose="020B0604020202020204" pitchFamily="34" charset="0"/>
                        </a:rPr>
                        <a:t>(Ε)</a:t>
                      </a:r>
                    </a:p>
                  </a:txBody>
                  <a:tcPr/>
                </a:tc>
                <a:tc>
                  <a:txBody>
                    <a:bodyPr/>
                    <a:lstStyle/>
                    <a:p>
                      <a:r>
                        <a:rPr lang="el-GR" sz="1300" dirty="0" smtClean="0">
                          <a:latin typeface="Arial" panose="020B0604020202020204" pitchFamily="34" charset="0"/>
                          <a:cs typeface="Arial" panose="020B0604020202020204" pitchFamily="34" charset="0"/>
                        </a:rPr>
                        <a:t>Παπαβασιλείου Ιωάννα</a:t>
                      </a:r>
                      <a:endParaRPr lang="en-US" sz="1300" dirty="0" smtClean="0">
                        <a:latin typeface="Arial" panose="020B0604020202020204" pitchFamily="34" charset="0"/>
                        <a:cs typeface="Arial" panose="020B0604020202020204" pitchFamily="34" charset="0"/>
                      </a:endParaRPr>
                    </a:p>
                    <a:p>
                      <a:endParaRPr lang="en-US" sz="1300" dirty="0" smtClean="0">
                        <a:latin typeface="Arial" panose="020B0604020202020204" pitchFamily="34" charset="0"/>
                        <a:cs typeface="Arial" panose="020B0604020202020204" pitchFamily="34" charset="0"/>
                      </a:endParaRPr>
                    </a:p>
                    <a:p>
                      <a:endParaRPr lang="en-US" sz="1300" dirty="0" smtClean="0">
                        <a:latin typeface="Arial" panose="020B0604020202020204" pitchFamily="34" charset="0"/>
                        <a:cs typeface="Arial" panose="020B0604020202020204" pitchFamily="34" charset="0"/>
                      </a:endParaRPr>
                    </a:p>
                    <a:p>
                      <a:r>
                        <a:rPr lang="el-GR" sz="1300" dirty="0" smtClean="0">
                          <a:latin typeface="Arial" panose="020B0604020202020204" pitchFamily="34" charset="0"/>
                          <a:cs typeface="Arial" panose="020B0604020202020204" pitchFamily="34" charset="0"/>
                        </a:rPr>
                        <a:t>Εξωτερικός συνεργάτης / Προσκεκλημένος ομιλητής</a:t>
                      </a:r>
                    </a:p>
                  </a:txBody>
                  <a:tcPr/>
                </a:tc>
                <a:tc>
                  <a:txBody>
                    <a:bodyPr/>
                    <a:lstStyle/>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r>
                        <a:rPr lang="el-GR" sz="1300" dirty="0" smtClean="0">
                          <a:latin typeface="Arial" panose="020B0604020202020204" pitchFamily="34" charset="0"/>
                          <a:cs typeface="Arial" panose="020B0604020202020204" pitchFamily="34" charset="0"/>
                        </a:rPr>
                        <a:t>36</a:t>
                      </a:r>
                    </a:p>
                    <a:p>
                      <a:pPr algn="ctr"/>
                      <a:endParaRPr lang="el-GR" sz="1300" dirty="0">
                        <a:latin typeface="Arial" panose="020B0604020202020204" pitchFamily="34" charset="0"/>
                        <a:cs typeface="Arial" panose="020B0604020202020204" pitchFamily="34" charset="0"/>
                      </a:endParaRPr>
                    </a:p>
                  </a:txBody>
                  <a:tcPr/>
                </a:tc>
                <a:tc>
                  <a:txBody>
                    <a:bodyPr/>
                    <a:lstStyle/>
                    <a:p>
                      <a:pPr algn="ctr"/>
                      <a:endParaRPr lang="en-US" sz="1300" dirty="0" smtClean="0">
                        <a:latin typeface="Arial" panose="020B0604020202020204" pitchFamily="34" charset="0"/>
                        <a:cs typeface="Arial" panose="020B0604020202020204" pitchFamily="34" charset="0"/>
                      </a:endParaRPr>
                    </a:p>
                    <a:p>
                      <a:pPr algn="ctr"/>
                      <a:endParaRPr lang="en-US" sz="1300" dirty="0" smtClean="0">
                        <a:latin typeface="Arial" panose="020B0604020202020204" pitchFamily="34" charset="0"/>
                        <a:cs typeface="Arial" panose="020B0604020202020204" pitchFamily="34" charset="0"/>
                      </a:endParaRPr>
                    </a:p>
                    <a:p>
                      <a:pPr algn="ctr"/>
                      <a:endParaRPr lang="en-US" sz="1300" dirty="0" smtClean="0">
                        <a:latin typeface="Arial" panose="020B0604020202020204" pitchFamily="34" charset="0"/>
                        <a:cs typeface="Arial" panose="020B0604020202020204" pitchFamily="34" charset="0"/>
                      </a:endParaRPr>
                    </a:p>
                    <a:p>
                      <a:pPr algn="ctr"/>
                      <a:r>
                        <a:rPr lang="el-GR" sz="1300" dirty="0" smtClean="0">
                          <a:latin typeface="Arial" panose="020B0604020202020204" pitchFamily="34" charset="0"/>
                          <a:cs typeface="Arial" panose="020B0604020202020204" pitchFamily="34" charset="0"/>
                        </a:rPr>
                        <a:t>7</a:t>
                      </a:r>
                    </a:p>
                    <a:p>
                      <a:pPr algn="ctr"/>
                      <a:endParaRPr lang="el-GR"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0510202"/>
                  </a:ext>
                </a:extLst>
              </a:tr>
              <a:tr h="1435935">
                <a:tc>
                  <a:txBody>
                    <a:bodyPr/>
                    <a:lstStyle/>
                    <a:p>
                      <a:r>
                        <a:rPr lang="el-GR" sz="1300" dirty="0" smtClean="0">
                          <a:latin typeface="Arial" panose="020B0604020202020204" pitchFamily="34" charset="0"/>
                          <a:cs typeface="Arial" panose="020B0604020202020204" pitchFamily="34" charset="0"/>
                        </a:rPr>
                        <a:t>Μεθοδολογία της Έρευνας</a:t>
                      </a:r>
                    </a:p>
                    <a:p>
                      <a:r>
                        <a:rPr lang="el-GR" sz="1300" dirty="0" smtClean="0">
                          <a:latin typeface="Arial" panose="020B0604020202020204" pitchFamily="34" charset="0"/>
                          <a:cs typeface="Arial" panose="020B0604020202020204" pitchFamily="34" charset="0"/>
                        </a:rPr>
                        <a:t>(Υ) </a:t>
                      </a:r>
                    </a:p>
                    <a:p>
                      <a:endParaRPr lang="el-GR" sz="1300" dirty="0">
                        <a:latin typeface="Arial" panose="020B0604020202020204" pitchFamily="34" charset="0"/>
                        <a:cs typeface="Arial" panose="020B0604020202020204" pitchFamily="34" charset="0"/>
                      </a:endParaRPr>
                    </a:p>
                  </a:txBody>
                  <a:tcPr/>
                </a:tc>
                <a:tc>
                  <a:txBody>
                    <a:bodyPr/>
                    <a:lstStyle/>
                    <a:p>
                      <a:r>
                        <a:rPr lang="el-GR" sz="1300" dirty="0" smtClean="0">
                          <a:latin typeface="Arial" panose="020B0604020202020204" pitchFamily="34" charset="0"/>
                          <a:cs typeface="Arial" panose="020B0604020202020204" pitchFamily="34" charset="0"/>
                        </a:rPr>
                        <a:t>Περιστέρη Ελένη</a:t>
                      </a:r>
                      <a:endParaRPr lang="en-US" sz="1300" dirty="0" smtClean="0">
                        <a:latin typeface="Arial" panose="020B0604020202020204" pitchFamily="34" charset="0"/>
                        <a:cs typeface="Arial" panose="020B0604020202020204" pitchFamily="34" charset="0"/>
                      </a:endParaRPr>
                    </a:p>
                    <a:p>
                      <a:endParaRPr lang="el-GR" sz="1300" dirty="0" smtClean="0">
                        <a:latin typeface="Arial" panose="020B0604020202020204" pitchFamily="34" charset="0"/>
                        <a:cs typeface="Arial" panose="020B0604020202020204" pitchFamily="34" charset="0"/>
                      </a:endParaRPr>
                    </a:p>
                    <a:p>
                      <a:endParaRPr lang="en-US" sz="1300" dirty="0" smtClean="0">
                        <a:latin typeface="Arial" panose="020B0604020202020204" pitchFamily="34" charset="0"/>
                        <a:cs typeface="Arial" panose="020B0604020202020204" pitchFamily="34" charset="0"/>
                      </a:endParaRPr>
                    </a:p>
                    <a:p>
                      <a:r>
                        <a:rPr lang="el-GR" sz="1300" dirty="0" smtClean="0">
                          <a:latin typeface="Arial" panose="020B0604020202020204" pitchFamily="34" charset="0"/>
                          <a:cs typeface="Arial" panose="020B0604020202020204" pitchFamily="34" charset="0"/>
                        </a:rPr>
                        <a:t>Εξωτερικός συνεργάτης / Προσκεκλημένος ομιλητής</a:t>
                      </a:r>
                    </a:p>
                  </a:txBody>
                  <a:tcPr/>
                </a:tc>
                <a:tc>
                  <a:txBody>
                    <a:bodyPr/>
                    <a:lstStyle/>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r>
                        <a:rPr lang="el-GR" sz="1300" dirty="0" smtClean="0">
                          <a:latin typeface="Arial" panose="020B0604020202020204" pitchFamily="34" charset="0"/>
                          <a:cs typeface="Arial" panose="020B0604020202020204" pitchFamily="34" charset="0"/>
                        </a:rPr>
                        <a:t>36</a:t>
                      </a:r>
                      <a:endParaRPr lang="el-GR" sz="1300" dirty="0">
                        <a:latin typeface="Arial" panose="020B0604020202020204" pitchFamily="34" charset="0"/>
                        <a:cs typeface="Arial" panose="020B0604020202020204" pitchFamily="34" charset="0"/>
                      </a:endParaRPr>
                    </a:p>
                  </a:txBody>
                  <a:tcPr/>
                </a:tc>
                <a:tc>
                  <a:txBody>
                    <a:bodyPr/>
                    <a:lstStyle/>
                    <a:p>
                      <a:pPr algn="ctr"/>
                      <a:endParaRPr lang="en-US" sz="1300" dirty="0" smtClean="0">
                        <a:latin typeface="Arial" panose="020B0604020202020204" pitchFamily="34" charset="0"/>
                        <a:cs typeface="Arial" panose="020B0604020202020204" pitchFamily="34" charset="0"/>
                      </a:endParaRPr>
                    </a:p>
                    <a:p>
                      <a:pPr algn="ctr"/>
                      <a:endParaRPr lang="en-US"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r>
                        <a:rPr lang="el-GR" sz="1300" dirty="0" smtClean="0">
                          <a:latin typeface="Arial" panose="020B0604020202020204" pitchFamily="34" charset="0"/>
                          <a:cs typeface="Arial" panose="020B0604020202020204" pitchFamily="34" charset="0"/>
                        </a:rPr>
                        <a:t>8</a:t>
                      </a:r>
                    </a:p>
                    <a:p>
                      <a:endParaRPr lang="el-GR"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70286915"/>
                  </a:ext>
                </a:extLst>
              </a:tr>
              <a:tr h="1628380">
                <a:tc>
                  <a:txBody>
                    <a:bodyPr/>
                    <a:lstStyle/>
                    <a:p>
                      <a:r>
                        <a:rPr lang="el-GR" sz="1300" dirty="0" smtClean="0">
                          <a:latin typeface="Arial" panose="020B0604020202020204" pitchFamily="34" charset="0"/>
                          <a:cs typeface="Arial" panose="020B0604020202020204" pitchFamily="34" charset="0"/>
                        </a:rPr>
                        <a:t>Ανατομία και Φυσιολογία του Μηχανισμού Ομιλίας και Ακοής</a:t>
                      </a:r>
                    </a:p>
                    <a:p>
                      <a:r>
                        <a:rPr lang="el-GR" sz="1300" dirty="0" smtClean="0">
                          <a:latin typeface="Arial" panose="020B0604020202020204" pitchFamily="34" charset="0"/>
                          <a:cs typeface="Arial" panose="020B0604020202020204" pitchFamily="34" charset="0"/>
                        </a:rPr>
                        <a:t>(Ε)</a:t>
                      </a:r>
                    </a:p>
                    <a:p>
                      <a:r>
                        <a:rPr lang="el-GR" sz="1300" dirty="0" smtClean="0">
                          <a:latin typeface="Arial" panose="020B0604020202020204" pitchFamily="34" charset="0"/>
                          <a:cs typeface="Arial" panose="020B0604020202020204" pitchFamily="34" charset="0"/>
                        </a:rPr>
                        <a:t>ή άλλο μάθημα επιλογής </a:t>
                      </a:r>
                    </a:p>
                    <a:p>
                      <a:endParaRPr lang="el-GR" sz="1300" dirty="0">
                        <a:latin typeface="Arial" panose="020B0604020202020204" pitchFamily="34" charset="0"/>
                        <a:cs typeface="Arial" panose="020B0604020202020204" pitchFamily="34" charset="0"/>
                      </a:endParaRPr>
                    </a:p>
                  </a:txBody>
                  <a:tcPr/>
                </a:tc>
                <a:tc>
                  <a:txBody>
                    <a:bodyPr/>
                    <a:lstStyle/>
                    <a:p>
                      <a:r>
                        <a:rPr lang="el-GR" sz="1300" dirty="0" smtClean="0">
                          <a:latin typeface="Arial" panose="020B0604020202020204" pitchFamily="34" charset="0"/>
                          <a:cs typeface="Arial" panose="020B0604020202020204" pitchFamily="34" charset="0"/>
                        </a:rPr>
                        <a:t>Κυριαφίνης Γεώργιος</a:t>
                      </a:r>
                    </a:p>
                    <a:p>
                      <a:r>
                        <a:rPr lang="el-GR" sz="1300" dirty="0" smtClean="0">
                          <a:latin typeface="Arial" panose="020B0604020202020204" pitchFamily="34" charset="0"/>
                          <a:cs typeface="Arial" panose="020B0604020202020204" pitchFamily="34" charset="0"/>
                        </a:rPr>
                        <a:t>Κάρκος  Πέτρος</a:t>
                      </a:r>
                    </a:p>
                    <a:p>
                      <a:r>
                        <a:rPr lang="el-GR" sz="1300" dirty="0" smtClean="0">
                          <a:latin typeface="Arial" panose="020B0604020202020204" pitchFamily="34" charset="0"/>
                          <a:cs typeface="Arial" panose="020B0604020202020204" pitchFamily="34" charset="0"/>
                        </a:rPr>
                        <a:t>Μποζίκη Μαρίνα-Κλεοπάτρα</a:t>
                      </a:r>
                    </a:p>
                    <a:p>
                      <a:r>
                        <a:rPr lang="el-GR" sz="1300" dirty="0" smtClean="0">
                          <a:latin typeface="Arial" panose="020B0604020202020204" pitchFamily="34" charset="0"/>
                          <a:cs typeface="Arial" panose="020B0604020202020204" pitchFamily="34" charset="0"/>
                        </a:rPr>
                        <a:t>Ψύλλας Γεώργιος </a:t>
                      </a:r>
                    </a:p>
                    <a:p>
                      <a:endParaRPr lang="el-GR" sz="1300" dirty="0">
                        <a:latin typeface="Arial" panose="020B0604020202020204" pitchFamily="34" charset="0"/>
                        <a:cs typeface="Arial" panose="020B0604020202020204" pitchFamily="34" charset="0"/>
                      </a:endParaRPr>
                    </a:p>
                  </a:txBody>
                  <a:tcPr/>
                </a:tc>
                <a:tc>
                  <a:txBody>
                    <a:bodyPr/>
                    <a:lstStyle/>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r>
                        <a:rPr lang="el-GR" sz="1300" dirty="0" smtClean="0">
                          <a:latin typeface="Arial" panose="020B0604020202020204" pitchFamily="34" charset="0"/>
                          <a:cs typeface="Arial" panose="020B0604020202020204" pitchFamily="34" charset="0"/>
                        </a:rPr>
                        <a:t>36</a:t>
                      </a:r>
                      <a:endParaRPr lang="el-GR" sz="1300" dirty="0">
                        <a:latin typeface="Arial" panose="020B0604020202020204" pitchFamily="34" charset="0"/>
                        <a:cs typeface="Arial" panose="020B0604020202020204" pitchFamily="34" charset="0"/>
                      </a:endParaRPr>
                    </a:p>
                  </a:txBody>
                  <a:tcPr/>
                </a:tc>
                <a:tc>
                  <a:txBody>
                    <a:bodyPr/>
                    <a:lstStyle/>
                    <a:p>
                      <a:pPr algn="ctr"/>
                      <a:endParaRPr lang="en-US" sz="1300" dirty="0" smtClean="0">
                        <a:latin typeface="Arial" panose="020B0604020202020204" pitchFamily="34" charset="0"/>
                        <a:cs typeface="Arial" panose="020B0604020202020204" pitchFamily="34" charset="0"/>
                      </a:endParaRPr>
                    </a:p>
                    <a:p>
                      <a:pPr algn="ctr"/>
                      <a:endParaRPr lang="en-US" sz="1300" dirty="0" smtClean="0">
                        <a:latin typeface="Arial" panose="020B0604020202020204" pitchFamily="34" charset="0"/>
                        <a:cs typeface="Arial" panose="020B0604020202020204" pitchFamily="34" charset="0"/>
                      </a:endParaRPr>
                    </a:p>
                    <a:p>
                      <a:pPr algn="ctr"/>
                      <a:endParaRPr lang="en-US" sz="1300" dirty="0" smtClean="0">
                        <a:latin typeface="Arial" panose="020B0604020202020204" pitchFamily="34" charset="0"/>
                        <a:cs typeface="Arial" panose="020B0604020202020204" pitchFamily="34" charset="0"/>
                      </a:endParaRPr>
                    </a:p>
                    <a:p>
                      <a:pPr algn="ctr"/>
                      <a:endParaRPr lang="en-US" sz="1300" dirty="0" smtClean="0">
                        <a:latin typeface="Arial" panose="020B0604020202020204" pitchFamily="34" charset="0"/>
                        <a:cs typeface="Arial" panose="020B0604020202020204" pitchFamily="34" charset="0"/>
                      </a:endParaRPr>
                    </a:p>
                    <a:p>
                      <a:pPr algn="ctr"/>
                      <a:r>
                        <a:rPr lang="el-GR" sz="1300" dirty="0" smtClean="0">
                          <a:latin typeface="Arial" panose="020B0604020202020204" pitchFamily="34" charset="0"/>
                          <a:cs typeface="Arial" panose="020B0604020202020204" pitchFamily="34" charset="0"/>
                        </a:rPr>
                        <a:t>7</a:t>
                      </a:r>
                    </a:p>
                    <a:p>
                      <a:endParaRPr lang="el-GR"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36860766"/>
                  </a:ext>
                </a:extLst>
              </a:tr>
              <a:tr h="1820826">
                <a:tc>
                  <a:txBody>
                    <a:bodyPr/>
                    <a:lstStyle/>
                    <a:p>
                      <a:r>
                        <a:rPr lang="el-GR" sz="1300" dirty="0" smtClean="0">
                          <a:latin typeface="Arial" panose="020B0604020202020204" pitchFamily="34" charset="0"/>
                          <a:cs typeface="Arial" panose="020B0604020202020204" pitchFamily="34" charset="0"/>
                        </a:rPr>
                        <a:t>Φωνητική-Φωνολογία, Τεχνολογίες Ανάλυσης Ομιλίας και Κλινικές Εφαρμογές</a:t>
                      </a:r>
                    </a:p>
                    <a:p>
                      <a:r>
                        <a:rPr lang="el-GR" sz="1300" dirty="0" smtClean="0">
                          <a:latin typeface="Arial" panose="020B0604020202020204" pitchFamily="34" charset="0"/>
                          <a:cs typeface="Arial" panose="020B0604020202020204" pitchFamily="34" charset="0"/>
                        </a:rPr>
                        <a:t>(Υ) </a:t>
                      </a:r>
                    </a:p>
                  </a:txBody>
                  <a:tcPr/>
                </a:tc>
                <a:tc>
                  <a:txBody>
                    <a:bodyPr/>
                    <a:lstStyle/>
                    <a:p>
                      <a:r>
                        <a:rPr lang="el-GR" sz="1300" dirty="0" smtClean="0">
                          <a:latin typeface="Arial" panose="020B0604020202020204" pitchFamily="34" charset="0"/>
                          <a:cs typeface="Arial" panose="020B0604020202020204" pitchFamily="34" charset="0"/>
                        </a:rPr>
                        <a:t>Νικολαΐδου Αικατερίνη</a:t>
                      </a:r>
                      <a:endParaRPr lang="en-US" sz="1300" dirty="0" smtClean="0">
                        <a:latin typeface="Arial" panose="020B0604020202020204" pitchFamily="34" charset="0"/>
                        <a:cs typeface="Arial" panose="020B0604020202020204" pitchFamily="34" charset="0"/>
                      </a:endParaRPr>
                    </a:p>
                    <a:p>
                      <a:endParaRPr lang="en-US" sz="1300" dirty="0" smtClean="0">
                        <a:latin typeface="Arial" panose="020B0604020202020204" pitchFamily="34" charset="0"/>
                        <a:cs typeface="Arial" panose="020B0604020202020204" pitchFamily="34" charset="0"/>
                      </a:endParaRPr>
                    </a:p>
                    <a:p>
                      <a:endParaRPr lang="el-GR" sz="1300" dirty="0" smtClean="0">
                        <a:latin typeface="Arial" panose="020B0604020202020204" pitchFamily="34" charset="0"/>
                        <a:cs typeface="Arial" panose="020B0604020202020204" pitchFamily="34" charset="0"/>
                      </a:endParaRPr>
                    </a:p>
                    <a:p>
                      <a:r>
                        <a:rPr lang="el-GR" sz="1300" dirty="0" smtClean="0">
                          <a:latin typeface="Arial" panose="020B0604020202020204" pitchFamily="34" charset="0"/>
                          <a:cs typeface="Arial" panose="020B0604020202020204" pitchFamily="34" charset="0"/>
                        </a:rPr>
                        <a:t>Εξωτερικός συνεργάτης / Προσκεκλημένος ομιλητής </a:t>
                      </a:r>
                    </a:p>
                    <a:p>
                      <a:endParaRPr lang="el-GR" sz="1300" dirty="0">
                        <a:latin typeface="Arial" panose="020B0604020202020204" pitchFamily="34" charset="0"/>
                        <a:cs typeface="Arial" panose="020B0604020202020204" pitchFamily="34" charset="0"/>
                      </a:endParaRPr>
                    </a:p>
                  </a:txBody>
                  <a:tcPr/>
                </a:tc>
                <a:tc>
                  <a:txBody>
                    <a:bodyPr/>
                    <a:lstStyle/>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r>
                        <a:rPr lang="el-GR" sz="1300" dirty="0" smtClean="0">
                          <a:latin typeface="Arial" panose="020B0604020202020204" pitchFamily="34" charset="0"/>
                          <a:cs typeface="Arial" panose="020B0604020202020204" pitchFamily="34" charset="0"/>
                        </a:rPr>
                        <a:t>36</a:t>
                      </a:r>
                      <a:endParaRPr lang="el-GR" sz="1300" dirty="0">
                        <a:latin typeface="Arial" panose="020B0604020202020204" pitchFamily="34" charset="0"/>
                        <a:cs typeface="Arial" panose="020B0604020202020204" pitchFamily="34" charset="0"/>
                      </a:endParaRPr>
                    </a:p>
                  </a:txBody>
                  <a:tcPr/>
                </a:tc>
                <a:tc>
                  <a:txBody>
                    <a:bodyPr/>
                    <a:lstStyle/>
                    <a:p>
                      <a:pPr algn="ctr"/>
                      <a:endParaRPr lang="en-US" sz="1300" dirty="0" smtClean="0">
                        <a:latin typeface="Arial" panose="020B0604020202020204" pitchFamily="34" charset="0"/>
                        <a:cs typeface="Arial" panose="020B0604020202020204" pitchFamily="34" charset="0"/>
                      </a:endParaRPr>
                    </a:p>
                    <a:p>
                      <a:pPr algn="ctr"/>
                      <a:endParaRPr lang="en-US" sz="1300" dirty="0" smtClean="0">
                        <a:latin typeface="Arial" panose="020B0604020202020204" pitchFamily="34" charset="0"/>
                        <a:cs typeface="Arial" panose="020B0604020202020204" pitchFamily="34" charset="0"/>
                      </a:endParaRPr>
                    </a:p>
                    <a:p>
                      <a:pPr algn="ctr"/>
                      <a:endParaRPr lang="en-US"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r>
                        <a:rPr lang="el-GR" sz="1300" dirty="0" smtClean="0">
                          <a:latin typeface="Arial" panose="020B0604020202020204" pitchFamily="34" charset="0"/>
                          <a:cs typeface="Arial" panose="020B0604020202020204" pitchFamily="34" charset="0"/>
                        </a:rPr>
                        <a:t>8</a:t>
                      </a:r>
                    </a:p>
                    <a:p>
                      <a:endParaRPr lang="el-GR"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8536855"/>
                  </a:ext>
                </a:extLst>
              </a:tr>
            </a:tbl>
          </a:graphicData>
        </a:graphic>
      </p:graphicFrame>
    </p:spTree>
    <p:extLst>
      <p:ext uri="{BB962C8B-B14F-4D97-AF65-F5344CB8AC3E}">
        <p14:creationId xmlns:p14="http://schemas.microsoft.com/office/powerpoint/2010/main" val="1278121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224000"/>
            <a:ext cx="4760785" cy="627380"/>
          </a:xfrm>
        </p:spPr>
        <p:txBody>
          <a:bodyPr>
            <a:normAutofit fontScale="90000"/>
          </a:bodyPr>
          <a:lstStyle/>
          <a:p>
            <a:pPr algn="ctr"/>
            <a:r>
              <a:rPr lang="el-GR" b="1" dirty="0"/>
              <a:t>Β΄ ΕΞΑΜΗΝΟ</a:t>
            </a:r>
            <a:r>
              <a:rPr lang="el-GR" dirty="0"/>
              <a:t/>
            </a:r>
            <a:br>
              <a:rPr lang="el-GR" dirty="0"/>
            </a:br>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176395736"/>
              </p:ext>
            </p:extLst>
          </p:nvPr>
        </p:nvGraphicFramePr>
        <p:xfrm>
          <a:off x="248697" y="2268220"/>
          <a:ext cx="6083524" cy="5217325"/>
        </p:xfrm>
        <a:graphic>
          <a:graphicData uri="http://schemas.openxmlformats.org/drawingml/2006/table">
            <a:tbl>
              <a:tblPr firstRow="1" bandRow="1">
                <a:tableStyleId>{5C22544A-7EE6-4342-B048-85BDC9FD1C3A}</a:tableStyleId>
              </a:tblPr>
              <a:tblGrid>
                <a:gridCol w="1792484">
                  <a:extLst>
                    <a:ext uri="{9D8B030D-6E8A-4147-A177-3AD203B41FA5}">
                      <a16:colId xmlns:a16="http://schemas.microsoft.com/office/drawing/2014/main" val="226115688"/>
                    </a:ext>
                  </a:extLst>
                </a:gridCol>
                <a:gridCol w="2256612">
                  <a:extLst>
                    <a:ext uri="{9D8B030D-6E8A-4147-A177-3AD203B41FA5}">
                      <a16:colId xmlns:a16="http://schemas.microsoft.com/office/drawing/2014/main" val="984671221"/>
                    </a:ext>
                  </a:extLst>
                </a:gridCol>
                <a:gridCol w="753076">
                  <a:extLst>
                    <a:ext uri="{9D8B030D-6E8A-4147-A177-3AD203B41FA5}">
                      <a16:colId xmlns:a16="http://schemas.microsoft.com/office/drawing/2014/main" val="2262109644"/>
                    </a:ext>
                  </a:extLst>
                </a:gridCol>
                <a:gridCol w="1281352">
                  <a:extLst>
                    <a:ext uri="{9D8B030D-6E8A-4147-A177-3AD203B41FA5}">
                      <a16:colId xmlns:a16="http://schemas.microsoft.com/office/drawing/2014/main" val="31921891"/>
                    </a:ext>
                  </a:extLst>
                </a:gridCol>
              </a:tblGrid>
              <a:tr h="945265">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l-GR"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l-GR"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ΜΑΘΗΜΑ</a:t>
                      </a:r>
                    </a:p>
                    <a:p>
                      <a:endParaRPr lang="el-GR" sz="1300" dirty="0" smtClean="0">
                        <a:latin typeface="Arial" panose="020B0604020202020204" pitchFamily="34" charset="0"/>
                        <a:cs typeface="Arial" panose="020B0604020202020204" pitchFamily="34" charset="0"/>
                      </a:endParaRPr>
                    </a:p>
                    <a:p>
                      <a:endParaRPr lang="el-GR" sz="1300" dirty="0">
                        <a:latin typeface="Arial" panose="020B0604020202020204" pitchFamily="34" charset="0"/>
                        <a:cs typeface="Arial" panose="020B0604020202020204" pitchFamily="34" charset="0"/>
                      </a:endParaRP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ΔΙΔΑΣΚΟΝΤΕΣ</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ΔΙΔΑΣΚΟΥΣΕΣ</a:t>
                      </a:r>
                    </a:p>
                    <a:p>
                      <a:endParaRPr lang="el-GR" sz="1300" dirty="0">
                        <a:latin typeface="Arial" panose="020B0604020202020204" pitchFamily="34" charset="0"/>
                        <a:cs typeface="Arial" panose="020B0604020202020204" pitchFamily="34" charset="0"/>
                      </a:endParaRPr>
                    </a:p>
                  </a:txBody>
                  <a:tcPr/>
                </a:tc>
                <a:tc>
                  <a:txBody>
                    <a:bodyPr/>
                    <a:lstStyle/>
                    <a:p>
                      <a:pPr algn="ctr"/>
                      <a:endPar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algn="ctr"/>
                      <a:endPar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algn="ctr"/>
                      <a:r>
                        <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ΩΡΕΣ</a:t>
                      </a:r>
                      <a:endParaRPr lang="el-GR" sz="1300" dirty="0">
                        <a:latin typeface="Arial" panose="020B0604020202020204" pitchFamily="34" charset="0"/>
                        <a:cs typeface="Arial" panose="020B0604020202020204" pitchFamily="34" charset="0"/>
                      </a:endParaRP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l-GR" sz="1300" b="1" i="0" u="none" strike="noStrike" kern="1200" cap="none" spc="0" normalizeH="0" baseline="0" noProof="0" dirty="0" smtClean="0">
                        <a:ln>
                          <a:noFill/>
                        </a:ln>
                        <a:solidFill>
                          <a:schemeClr val="lt1"/>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l-GR" sz="13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ΠΙΣΤΩΤΙΚΕΣ ΜΟΝΑΔΕΣ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3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ECTS) </a:t>
                      </a:r>
                    </a:p>
                    <a:p>
                      <a:endParaRPr lang="el-GR"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91620212"/>
                  </a:ext>
                </a:extLst>
              </a:tr>
              <a:tr h="1576070">
                <a:tc>
                  <a:txBody>
                    <a:bodyPr/>
                    <a:lstStyle/>
                    <a:p>
                      <a:r>
                        <a:rPr lang="el-GR" sz="1300" dirty="0" smtClean="0">
                          <a:latin typeface="Arial" panose="020B0604020202020204" pitchFamily="34" charset="0"/>
                          <a:cs typeface="Arial" panose="020B0604020202020204" pitchFamily="34" charset="0"/>
                        </a:rPr>
                        <a:t>Τυπική και Μη Τυπική Ανάπτυξη Γλώσσας και Μαθησιακές Δυσκολίες</a:t>
                      </a:r>
                    </a:p>
                    <a:p>
                      <a:r>
                        <a:rPr lang="el-GR" sz="1300" dirty="0" smtClean="0">
                          <a:latin typeface="Arial" panose="020B0604020202020204" pitchFamily="34" charset="0"/>
                          <a:cs typeface="Arial" panose="020B0604020202020204" pitchFamily="34" charset="0"/>
                        </a:rPr>
                        <a:t>(Υ)</a:t>
                      </a:r>
                    </a:p>
                    <a:p>
                      <a:r>
                        <a:rPr lang="el-GR" sz="1300" dirty="0" smtClean="0">
                          <a:latin typeface="Arial" panose="020B0604020202020204" pitchFamily="34" charset="0"/>
                          <a:cs typeface="Arial" panose="020B0604020202020204" pitchFamily="34" charset="0"/>
                        </a:rPr>
                        <a:t> </a:t>
                      </a:r>
                    </a:p>
                    <a:p>
                      <a:endParaRPr lang="el-GR" sz="1300" dirty="0">
                        <a:latin typeface="Arial" panose="020B0604020202020204" pitchFamily="34" charset="0"/>
                        <a:cs typeface="Arial" panose="020B0604020202020204" pitchFamily="34" charset="0"/>
                      </a:endParaRPr>
                    </a:p>
                  </a:txBody>
                  <a:tcPr/>
                </a:tc>
                <a:tc>
                  <a:txBody>
                    <a:bodyPr/>
                    <a:lstStyle/>
                    <a:p>
                      <a:r>
                        <a:rPr lang="el-GR" sz="1300" dirty="0" smtClean="0">
                          <a:latin typeface="Arial" panose="020B0604020202020204" pitchFamily="34" charset="0"/>
                          <a:cs typeface="Arial" panose="020B0604020202020204" pitchFamily="34" charset="0"/>
                        </a:rPr>
                        <a:t>Γιαννούλη Βασιλική</a:t>
                      </a:r>
                    </a:p>
                    <a:p>
                      <a:r>
                        <a:rPr lang="el-GR" sz="1300" dirty="0" smtClean="0">
                          <a:latin typeface="Arial" panose="020B0604020202020204" pitchFamily="34" charset="0"/>
                          <a:cs typeface="Arial" panose="020B0604020202020204" pitchFamily="34" charset="0"/>
                        </a:rPr>
                        <a:t>Περιστέρη Ελένη</a:t>
                      </a:r>
                      <a:endParaRPr lang="en-US" sz="1300" dirty="0" smtClean="0">
                        <a:latin typeface="Arial" panose="020B0604020202020204" pitchFamily="34" charset="0"/>
                        <a:cs typeface="Arial" panose="020B0604020202020204" pitchFamily="34" charset="0"/>
                      </a:endParaRPr>
                    </a:p>
                    <a:p>
                      <a:endParaRPr lang="en-US" sz="1300" dirty="0" smtClean="0">
                        <a:latin typeface="Arial" panose="020B0604020202020204" pitchFamily="34" charset="0"/>
                        <a:cs typeface="Arial" panose="020B0604020202020204" pitchFamily="34" charset="0"/>
                      </a:endParaRPr>
                    </a:p>
                    <a:p>
                      <a:endParaRPr lang="en-US" sz="1300" dirty="0" smtClean="0">
                        <a:latin typeface="Arial" panose="020B0604020202020204" pitchFamily="34" charset="0"/>
                        <a:cs typeface="Arial" panose="020B0604020202020204" pitchFamily="34" charset="0"/>
                      </a:endParaRPr>
                    </a:p>
                    <a:p>
                      <a:endParaRPr lang="el-GR" sz="1300" dirty="0" smtClean="0">
                        <a:latin typeface="Arial" panose="020B0604020202020204" pitchFamily="34" charset="0"/>
                        <a:cs typeface="Arial" panose="020B0604020202020204" pitchFamily="34" charset="0"/>
                      </a:endParaRPr>
                    </a:p>
                    <a:p>
                      <a:r>
                        <a:rPr lang="el-GR" sz="1300" dirty="0" smtClean="0">
                          <a:latin typeface="Arial" panose="020B0604020202020204" pitchFamily="34" charset="0"/>
                          <a:cs typeface="Arial" panose="020B0604020202020204" pitchFamily="34" charset="0"/>
                        </a:rPr>
                        <a:t>Εξωτερικός συνεργάτης / Προσκεκλημένος ομιλητής</a:t>
                      </a:r>
                      <a:endParaRPr lang="el-GR" sz="1300" dirty="0">
                        <a:latin typeface="Arial" panose="020B0604020202020204" pitchFamily="34" charset="0"/>
                        <a:cs typeface="Arial" panose="020B0604020202020204" pitchFamily="34" charset="0"/>
                      </a:endParaRPr>
                    </a:p>
                  </a:txBody>
                  <a:tcPr/>
                </a:tc>
                <a:tc>
                  <a:txBody>
                    <a:bodyPr/>
                    <a:lstStyle/>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r>
                        <a:rPr lang="el-GR" sz="1300" dirty="0" smtClean="0">
                          <a:latin typeface="Arial" panose="020B0604020202020204" pitchFamily="34" charset="0"/>
                          <a:cs typeface="Arial" panose="020B0604020202020204" pitchFamily="34" charset="0"/>
                        </a:rPr>
                        <a:t>36</a:t>
                      </a:r>
                      <a:endParaRPr lang="el-GR" sz="1300" dirty="0">
                        <a:latin typeface="Arial" panose="020B0604020202020204" pitchFamily="34" charset="0"/>
                        <a:cs typeface="Arial" panose="020B0604020202020204" pitchFamily="34" charset="0"/>
                      </a:endParaRPr>
                    </a:p>
                  </a:txBody>
                  <a:tcPr/>
                </a:tc>
                <a:tc>
                  <a:txBody>
                    <a:bodyPr/>
                    <a:lstStyle/>
                    <a:p>
                      <a:pPr algn="ctr"/>
                      <a:endParaRPr lang="en-US" sz="1300" dirty="0" smtClean="0">
                        <a:latin typeface="Arial" panose="020B0604020202020204" pitchFamily="34" charset="0"/>
                        <a:cs typeface="Arial" panose="020B0604020202020204" pitchFamily="34" charset="0"/>
                      </a:endParaRPr>
                    </a:p>
                    <a:p>
                      <a:pPr algn="ctr"/>
                      <a:endParaRPr lang="en-US" sz="1300" dirty="0" smtClean="0">
                        <a:latin typeface="Arial" panose="020B0604020202020204" pitchFamily="34" charset="0"/>
                        <a:cs typeface="Arial" panose="020B0604020202020204" pitchFamily="34" charset="0"/>
                      </a:endParaRPr>
                    </a:p>
                    <a:p>
                      <a:pPr algn="ctr"/>
                      <a:endParaRPr lang="en-US" sz="1300" dirty="0" smtClean="0">
                        <a:latin typeface="Arial" panose="020B0604020202020204" pitchFamily="34" charset="0"/>
                        <a:cs typeface="Arial" panose="020B0604020202020204" pitchFamily="34" charset="0"/>
                      </a:endParaRPr>
                    </a:p>
                    <a:p>
                      <a:pPr algn="ctr"/>
                      <a:endParaRPr lang="en-US" sz="1300" dirty="0" smtClean="0">
                        <a:latin typeface="Arial" panose="020B0604020202020204" pitchFamily="34" charset="0"/>
                        <a:cs typeface="Arial" panose="020B0604020202020204" pitchFamily="34" charset="0"/>
                      </a:endParaRPr>
                    </a:p>
                    <a:p>
                      <a:pPr algn="ctr"/>
                      <a:r>
                        <a:rPr lang="el-GR" sz="1300" dirty="0" smtClean="0">
                          <a:latin typeface="Arial" panose="020B0604020202020204" pitchFamily="34" charset="0"/>
                          <a:cs typeface="Arial" panose="020B0604020202020204" pitchFamily="34" charset="0"/>
                        </a:rPr>
                        <a:t>10</a:t>
                      </a:r>
                    </a:p>
                    <a:p>
                      <a:endParaRPr lang="el-GR"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54380379"/>
                  </a:ext>
                </a:extLst>
              </a:tr>
              <a:tr h="1017270">
                <a:tc>
                  <a:txBody>
                    <a:bodyPr/>
                    <a:lstStyle/>
                    <a:p>
                      <a:r>
                        <a:rPr lang="el-GR" sz="1300" dirty="0" smtClean="0">
                          <a:latin typeface="Arial" panose="020B0604020202020204" pitchFamily="34" charset="0"/>
                          <a:cs typeface="Arial" panose="020B0604020202020204" pitchFamily="34" charset="0"/>
                        </a:rPr>
                        <a:t>Νευροεπικοινωνιακές και Νευρογνωστικές Διαταραχές</a:t>
                      </a:r>
                    </a:p>
                    <a:p>
                      <a:r>
                        <a:rPr lang="el-GR" sz="1300" dirty="0" smtClean="0">
                          <a:latin typeface="Arial" panose="020B0604020202020204" pitchFamily="34" charset="0"/>
                          <a:cs typeface="Arial" panose="020B0604020202020204" pitchFamily="34" charset="0"/>
                        </a:rPr>
                        <a:t>(Υ) </a:t>
                      </a:r>
                    </a:p>
                    <a:p>
                      <a:endParaRPr lang="el-GR" sz="1300" dirty="0">
                        <a:latin typeface="Arial" panose="020B0604020202020204" pitchFamily="34" charset="0"/>
                        <a:cs typeface="Arial" panose="020B0604020202020204" pitchFamily="34" charset="0"/>
                      </a:endParaRPr>
                    </a:p>
                  </a:txBody>
                  <a:tcPr/>
                </a:tc>
                <a:tc>
                  <a:txBody>
                    <a:bodyPr/>
                    <a:lstStyle/>
                    <a:p>
                      <a:r>
                        <a:rPr lang="el-GR" sz="1300" dirty="0" smtClean="0">
                          <a:latin typeface="Arial" panose="020B0604020202020204" pitchFamily="34" charset="0"/>
                          <a:cs typeface="Arial" panose="020B0604020202020204" pitchFamily="34" charset="0"/>
                        </a:rPr>
                        <a:t>Περιστέρη Ελένη</a:t>
                      </a:r>
                      <a:endParaRPr lang="en-US" sz="1300" dirty="0" smtClean="0">
                        <a:latin typeface="Arial" panose="020B0604020202020204" pitchFamily="34" charset="0"/>
                        <a:cs typeface="Arial" panose="020B0604020202020204" pitchFamily="34" charset="0"/>
                      </a:endParaRPr>
                    </a:p>
                    <a:p>
                      <a:endParaRPr lang="el-GR" sz="1300" dirty="0" smtClean="0">
                        <a:latin typeface="Arial" panose="020B0604020202020204" pitchFamily="34" charset="0"/>
                        <a:cs typeface="Arial" panose="020B0604020202020204" pitchFamily="34" charset="0"/>
                      </a:endParaRPr>
                    </a:p>
                    <a:p>
                      <a:r>
                        <a:rPr lang="el-GR" sz="1300" dirty="0" smtClean="0">
                          <a:latin typeface="Arial" panose="020B0604020202020204" pitchFamily="34" charset="0"/>
                          <a:cs typeface="Arial" panose="020B0604020202020204" pitchFamily="34" charset="0"/>
                        </a:rPr>
                        <a:t>Εξωτερικός συνεργάτης / Προσκεκλημένος ομιλητής</a:t>
                      </a:r>
                    </a:p>
                    <a:p>
                      <a:endParaRPr lang="el-GR" sz="1300" dirty="0">
                        <a:latin typeface="Arial" panose="020B0604020202020204" pitchFamily="34" charset="0"/>
                        <a:cs typeface="Arial" panose="020B0604020202020204" pitchFamily="34" charset="0"/>
                      </a:endParaRPr>
                    </a:p>
                  </a:txBody>
                  <a:tcPr/>
                </a:tc>
                <a:tc>
                  <a:txBody>
                    <a:bodyPr/>
                    <a:lstStyle/>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r>
                        <a:rPr lang="el-GR" sz="1300" dirty="0" smtClean="0">
                          <a:latin typeface="Arial" panose="020B0604020202020204" pitchFamily="34" charset="0"/>
                          <a:cs typeface="Arial" panose="020B0604020202020204" pitchFamily="34" charset="0"/>
                        </a:rPr>
                        <a:t>36</a:t>
                      </a:r>
                      <a:endParaRPr lang="el-GR" sz="1300" dirty="0">
                        <a:latin typeface="Arial" panose="020B0604020202020204" pitchFamily="34" charset="0"/>
                        <a:cs typeface="Arial" panose="020B0604020202020204" pitchFamily="34" charset="0"/>
                      </a:endParaRPr>
                    </a:p>
                  </a:txBody>
                  <a:tcPr/>
                </a:tc>
                <a:tc>
                  <a:txBody>
                    <a:bodyPr/>
                    <a:lstStyle/>
                    <a:p>
                      <a:pPr algn="ctr"/>
                      <a:endParaRPr lang="en-US" sz="1300" dirty="0" smtClean="0">
                        <a:latin typeface="Arial" panose="020B0604020202020204" pitchFamily="34" charset="0"/>
                        <a:cs typeface="Arial" panose="020B0604020202020204" pitchFamily="34" charset="0"/>
                      </a:endParaRPr>
                    </a:p>
                    <a:p>
                      <a:pPr algn="ctr"/>
                      <a:endParaRPr lang="en-US" sz="1300" dirty="0" smtClean="0">
                        <a:latin typeface="Arial" panose="020B0604020202020204" pitchFamily="34" charset="0"/>
                        <a:cs typeface="Arial" panose="020B0604020202020204" pitchFamily="34" charset="0"/>
                      </a:endParaRPr>
                    </a:p>
                    <a:p>
                      <a:pPr algn="ctr"/>
                      <a:r>
                        <a:rPr lang="el-GR" sz="1300" dirty="0" smtClean="0">
                          <a:latin typeface="Arial" panose="020B0604020202020204" pitchFamily="34" charset="0"/>
                          <a:cs typeface="Arial" panose="020B0604020202020204" pitchFamily="34" charset="0"/>
                        </a:rPr>
                        <a:t>10</a:t>
                      </a:r>
                    </a:p>
                    <a:p>
                      <a:endParaRPr lang="el-GR"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2094275"/>
                  </a:ext>
                </a:extLst>
              </a:tr>
              <a:tr h="1157135">
                <a:tc>
                  <a:txBody>
                    <a:bodyPr/>
                    <a:lstStyle/>
                    <a:p>
                      <a:r>
                        <a:rPr lang="el-GR" sz="1300" dirty="0" smtClean="0">
                          <a:latin typeface="Arial" panose="020B0604020202020204" pitchFamily="34" charset="0"/>
                          <a:cs typeface="Arial" panose="020B0604020202020204" pitchFamily="34" charset="0"/>
                        </a:rPr>
                        <a:t>Επιστήμη της Ομιλίας: Αντίληψη </a:t>
                      </a:r>
                    </a:p>
                    <a:p>
                      <a:r>
                        <a:rPr lang="el-GR" sz="1300" dirty="0" smtClean="0">
                          <a:latin typeface="Arial" panose="020B0604020202020204" pitchFamily="34" charset="0"/>
                          <a:cs typeface="Arial" panose="020B0604020202020204" pitchFamily="34" charset="0"/>
                        </a:rPr>
                        <a:t>και Παραγωγή</a:t>
                      </a:r>
                    </a:p>
                    <a:p>
                      <a:r>
                        <a:rPr lang="el-GR" sz="1300" dirty="0" smtClean="0">
                          <a:latin typeface="Arial" panose="020B0604020202020204" pitchFamily="34" charset="0"/>
                          <a:cs typeface="Arial" panose="020B0604020202020204" pitchFamily="34" charset="0"/>
                        </a:rPr>
                        <a:t>(Υ) </a:t>
                      </a:r>
                    </a:p>
                    <a:p>
                      <a:endParaRPr lang="el-GR" sz="1300" dirty="0">
                        <a:latin typeface="Arial" panose="020B0604020202020204" pitchFamily="34" charset="0"/>
                        <a:cs typeface="Arial" panose="020B0604020202020204" pitchFamily="34" charset="0"/>
                      </a:endParaRPr>
                    </a:p>
                  </a:txBody>
                  <a:tcPr/>
                </a:tc>
                <a:tc>
                  <a:txBody>
                    <a:bodyPr/>
                    <a:lstStyle/>
                    <a:p>
                      <a:r>
                        <a:rPr lang="en-US" sz="1300" dirty="0" smtClean="0">
                          <a:latin typeface="Arial" panose="020B0604020202020204" pitchFamily="34" charset="0"/>
                          <a:cs typeface="Arial" panose="020B0604020202020204" pitchFamily="34" charset="0"/>
                        </a:rPr>
                        <a:t>O</a:t>
                      </a:r>
                      <a:r>
                        <a:rPr lang="el-GR" sz="1300" dirty="0" smtClean="0">
                          <a:latin typeface="Arial" panose="020B0604020202020204" pitchFamily="34" charset="0"/>
                          <a:cs typeface="Arial" panose="020B0604020202020204" pitchFamily="34" charset="0"/>
                        </a:rPr>
                        <a:t>καλίδου Αρετή</a:t>
                      </a:r>
                    </a:p>
                    <a:p>
                      <a:r>
                        <a:rPr lang="en-US" sz="1300" dirty="0" smtClean="0">
                          <a:latin typeface="Arial" panose="020B0604020202020204" pitchFamily="34" charset="0"/>
                          <a:cs typeface="Arial" panose="020B0604020202020204" pitchFamily="34" charset="0"/>
                        </a:rPr>
                        <a:t>Laura Koenig</a:t>
                      </a:r>
                    </a:p>
                    <a:p>
                      <a:endParaRPr lang="el-GR" sz="1300" dirty="0">
                        <a:latin typeface="Arial" panose="020B0604020202020204" pitchFamily="34" charset="0"/>
                        <a:cs typeface="Arial" panose="020B0604020202020204" pitchFamily="34" charset="0"/>
                      </a:endParaRPr>
                    </a:p>
                  </a:txBody>
                  <a:tcPr/>
                </a:tc>
                <a:tc>
                  <a:txBody>
                    <a:bodyPr/>
                    <a:lstStyle/>
                    <a:p>
                      <a:pPr algn="ctr"/>
                      <a:endParaRPr lang="el-GR"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r>
                        <a:rPr lang="el-GR" sz="1300" dirty="0" smtClean="0">
                          <a:latin typeface="Arial" panose="020B0604020202020204" pitchFamily="34" charset="0"/>
                          <a:cs typeface="Arial" panose="020B0604020202020204" pitchFamily="34" charset="0"/>
                        </a:rPr>
                        <a:t>36</a:t>
                      </a:r>
                      <a:endParaRPr lang="el-GR" sz="1300" dirty="0">
                        <a:latin typeface="Arial" panose="020B0604020202020204" pitchFamily="34" charset="0"/>
                        <a:cs typeface="Arial" panose="020B0604020202020204" pitchFamily="34" charset="0"/>
                      </a:endParaRPr>
                    </a:p>
                  </a:txBody>
                  <a:tcPr/>
                </a:tc>
                <a:tc>
                  <a:txBody>
                    <a:bodyPr/>
                    <a:lstStyle/>
                    <a:p>
                      <a:pPr algn="ctr"/>
                      <a:endParaRPr lang="en-US" sz="1300" dirty="0" smtClean="0">
                        <a:latin typeface="Arial" panose="020B0604020202020204" pitchFamily="34" charset="0"/>
                        <a:cs typeface="Arial" panose="020B0604020202020204" pitchFamily="34" charset="0"/>
                      </a:endParaRPr>
                    </a:p>
                    <a:p>
                      <a:pPr algn="ctr"/>
                      <a:endParaRPr lang="el-GR" sz="1300" dirty="0" smtClean="0">
                        <a:latin typeface="Arial" panose="020B0604020202020204" pitchFamily="34" charset="0"/>
                        <a:cs typeface="Arial" panose="020B0604020202020204" pitchFamily="34" charset="0"/>
                      </a:endParaRPr>
                    </a:p>
                    <a:p>
                      <a:pPr algn="ctr"/>
                      <a:r>
                        <a:rPr lang="en-US" sz="1300" dirty="0" smtClean="0">
                          <a:latin typeface="Arial" panose="020B0604020202020204" pitchFamily="34" charset="0"/>
                          <a:cs typeface="Arial" panose="020B0604020202020204" pitchFamily="34" charset="0"/>
                        </a:rPr>
                        <a:t>10</a:t>
                      </a:r>
                      <a:endParaRPr lang="el-GR"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2442952"/>
                  </a:ext>
                </a:extLst>
              </a:tr>
            </a:tbl>
          </a:graphicData>
        </a:graphic>
      </p:graphicFrame>
    </p:spTree>
    <p:extLst>
      <p:ext uri="{BB962C8B-B14F-4D97-AF65-F5344CB8AC3E}">
        <p14:creationId xmlns:p14="http://schemas.microsoft.com/office/powerpoint/2010/main" val="2477118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92000"/>
            <a:ext cx="4760785" cy="628650"/>
          </a:xfrm>
        </p:spPr>
        <p:txBody>
          <a:bodyPr>
            <a:normAutofit fontScale="90000"/>
          </a:bodyPr>
          <a:lstStyle/>
          <a:p>
            <a:pPr algn="ctr"/>
            <a:r>
              <a:rPr lang="el-GR" b="1" dirty="0"/>
              <a:t>Γ΄ ΕΞΑΜΗΝΟ </a:t>
            </a:r>
            <a:r>
              <a:rPr lang="el-GR" dirty="0"/>
              <a:t/>
            </a:r>
            <a:br>
              <a:rPr lang="el-GR" dirty="0"/>
            </a:br>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60044928"/>
              </p:ext>
            </p:extLst>
          </p:nvPr>
        </p:nvGraphicFramePr>
        <p:xfrm>
          <a:off x="217168" y="1620000"/>
          <a:ext cx="5829301" cy="684427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4226530448"/>
                    </a:ext>
                  </a:extLst>
                </a:gridCol>
                <a:gridCol w="2326007">
                  <a:extLst>
                    <a:ext uri="{9D8B030D-6E8A-4147-A177-3AD203B41FA5}">
                      <a16:colId xmlns:a16="http://schemas.microsoft.com/office/drawing/2014/main" val="1714693095"/>
                    </a:ext>
                  </a:extLst>
                </a:gridCol>
                <a:gridCol w="777240">
                  <a:extLst>
                    <a:ext uri="{9D8B030D-6E8A-4147-A177-3AD203B41FA5}">
                      <a16:colId xmlns:a16="http://schemas.microsoft.com/office/drawing/2014/main" val="2239327309"/>
                    </a:ext>
                  </a:extLst>
                </a:gridCol>
                <a:gridCol w="1268729">
                  <a:extLst>
                    <a:ext uri="{9D8B030D-6E8A-4147-A177-3AD203B41FA5}">
                      <a16:colId xmlns:a16="http://schemas.microsoft.com/office/drawing/2014/main" val="1822714421"/>
                    </a:ext>
                  </a:extLst>
                </a:gridCol>
              </a:tblGrid>
              <a:tr h="1164745">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l-GR"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ΜΑΘΗΜΑ</a:t>
                      </a:r>
                    </a:p>
                    <a:p>
                      <a:endParaRPr lang="el-GR" sz="1300" dirty="0" smtClean="0">
                        <a:latin typeface="Arial" panose="020B0604020202020204" pitchFamily="34" charset="0"/>
                        <a:cs typeface="Arial" panose="020B0604020202020204" pitchFamily="34" charset="0"/>
                      </a:endParaRP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ΔΙΔΑΣΚΟΝΤΕΣ</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ΔΙΔΑΣΚΟΥΣΕΣ</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l-GR" sz="1600" b="1" i="0" u="none" strike="noStrike" kern="1200" cap="none" spc="0" normalizeH="0" baseline="0" noProof="0" dirty="0" smtClean="0">
                        <a:ln>
                          <a:noFill/>
                        </a:ln>
                        <a:solidFill>
                          <a:schemeClr val="lt1"/>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l-GR" sz="1600" b="1" i="0" u="none" strike="noStrike" kern="1200" cap="none" spc="0" normalizeH="0" baseline="0" noProof="0" dirty="0" smtClean="0">
                        <a:ln>
                          <a:noFill/>
                        </a:ln>
                        <a:solidFill>
                          <a:schemeClr val="lt1"/>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smtClean="0">
                          <a:ln>
                            <a:noFill/>
                          </a:ln>
                          <a:solidFill>
                            <a:schemeClr val="lt1"/>
                          </a:solidFill>
                          <a:effectLst/>
                          <a:uLnTx/>
                          <a:uFillTx/>
                          <a:latin typeface="Arial" panose="020B0604020202020204" pitchFamily="34" charset="0"/>
                          <a:ea typeface="+mn-ea"/>
                          <a:cs typeface="Arial" panose="020B0604020202020204" pitchFamily="34" charset="0"/>
                        </a:rPr>
                        <a:t>ΩΡΕΣ</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l-GR"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ΠΙΣΤΩΤΙΚΕΣ ΜΟΝΑΔΕΣ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3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ECTS) </a:t>
                      </a:r>
                    </a:p>
                    <a:p>
                      <a:endParaRPr lang="el-GR" sz="13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01576593"/>
                  </a:ext>
                </a:extLst>
              </a:tr>
              <a:tr h="1943097">
                <a:tc>
                  <a:txBody>
                    <a:bodyPr/>
                    <a:lstStyle/>
                    <a:p>
                      <a:r>
                        <a:rPr lang="el-GR" dirty="0" smtClean="0"/>
                        <a:t>Διαταραχές της Ομιλίας</a:t>
                      </a:r>
                    </a:p>
                    <a:p>
                      <a:r>
                        <a:rPr lang="el-GR" dirty="0" smtClean="0"/>
                        <a:t>(Υ)</a:t>
                      </a:r>
                    </a:p>
                    <a:p>
                      <a:r>
                        <a:rPr lang="el-GR" dirty="0" smtClean="0"/>
                        <a:t> </a:t>
                      </a:r>
                    </a:p>
                    <a:p>
                      <a:endParaRPr lang="el-GR" dirty="0"/>
                    </a:p>
                  </a:txBody>
                  <a:tcPr/>
                </a:tc>
                <a:tc>
                  <a:txBody>
                    <a:bodyPr/>
                    <a:lstStyle/>
                    <a:p>
                      <a:r>
                        <a:rPr lang="el-GR" dirty="0" smtClean="0"/>
                        <a:t>Πετεινού Κάκια</a:t>
                      </a:r>
                    </a:p>
                    <a:p>
                      <a:r>
                        <a:rPr lang="el-GR" dirty="0" smtClean="0"/>
                        <a:t>(κατόπιν έγκρισης ΤΕΠΑΚ)</a:t>
                      </a:r>
                    </a:p>
                    <a:p>
                      <a:r>
                        <a:rPr lang="el-GR" dirty="0" smtClean="0"/>
                        <a:t>Πρίντζα Αθανασία </a:t>
                      </a:r>
                    </a:p>
                    <a:p>
                      <a:r>
                        <a:rPr lang="el-GR" dirty="0" smtClean="0"/>
                        <a:t>(Διαταραχές Φωνής)</a:t>
                      </a:r>
                    </a:p>
                    <a:p>
                      <a:endParaRPr lang="el-GR" dirty="0" smtClean="0"/>
                    </a:p>
                    <a:p>
                      <a:endParaRPr lang="el-GR" dirty="0" smtClean="0"/>
                    </a:p>
                    <a:p>
                      <a:r>
                        <a:rPr lang="el-GR" dirty="0" smtClean="0"/>
                        <a:t>Εξωτερικός συνεργάτης / Προσκεκλημένος ομιλητής</a:t>
                      </a:r>
                      <a:endParaRPr lang="el-GR" dirty="0"/>
                    </a:p>
                  </a:txBody>
                  <a:tcPr/>
                </a:tc>
                <a:tc>
                  <a:txBody>
                    <a:bodyPr/>
                    <a:lstStyle/>
                    <a:p>
                      <a:pPr algn="ctr"/>
                      <a:endParaRPr lang="el-GR" dirty="0" smtClean="0"/>
                    </a:p>
                    <a:p>
                      <a:pPr algn="ctr"/>
                      <a:endParaRPr lang="el-GR" dirty="0" smtClean="0"/>
                    </a:p>
                    <a:p>
                      <a:pPr algn="ctr"/>
                      <a:endParaRPr lang="el-GR" dirty="0" smtClean="0"/>
                    </a:p>
                    <a:p>
                      <a:pPr algn="ctr"/>
                      <a:endParaRPr lang="el-GR" dirty="0" smtClean="0"/>
                    </a:p>
                    <a:p>
                      <a:pPr algn="ctr"/>
                      <a:r>
                        <a:rPr lang="el-GR" dirty="0" smtClean="0"/>
                        <a:t>36</a:t>
                      </a:r>
                    </a:p>
                    <a:p>
                      <a:endParaRPr lang="el-GR" dirty="0"/>
                    </a:p>
                  </a:txBody>
                  <a:tcPr/>
                </a:tc>
                <a:tc>
                  <a:txBody>
                    <a:bodyPr/>
                    <a:lstStyle/>
                    <a:p>
                      <a:pPr algn="ctr"/>
                      <a:endParaRPr lang="el-GR" dirty="0" smtClean="0"/>
                    </a:p>
                    <a:p>
                      <a:pPr algn="ctr"/>
                      <a:endParaRPr lang="el-GR" dirty="0" smtClean="0"/>
                    </a:p>
                    <a:p>
                      <a:pPr algn="ctr"/>
                      <a:endParaRPr lang="el-GR" dirty="0" smtClean="0"/>
                    </a:p>
                    <a:p>
                      <a:pPr algn="ctr"/>
                      <a:endParaRPr lang="el-GR" dirty="0" smtClean="0"/>
                    </a:p>
                    <a:p>
                      <a:pPr algn="ctr"/>
                      <a:r>
                        <a:rPr lang="el-GR" dirty="0" smtClean="0"/>
                        <a:t>7</a:t>
                      </a:r>
                    </a:p>
                    <a:p>
                      <a:endParaRPr lang="el-GR" dirty="0"/>
                    </a:p>
                  </a:txBody>
                  <a:tcPr/>
                </a:tc>
                <a:extLst>
                  <a:ext uri="{0D108BD9-81ED-4DB2-BD59-A6C34878D82A}">
                    <a16:rowId xmlns:a16="http://schemas.microsoft.com/office/drawing/2014/main" val="1008031704"/>
                  </a:ext>
                </a:extLst>
              </a:tr>
              <a:tr h="1542840">
                <a:tc>
                  <a:txBody>
                    <a:bodyPr/>
                    <a:lstStyle/>
                    <a:p>
                      <a:r>
                        <a:rPr lang="el-GR" dirty="0" smtClean="0"/>
                        <a:t>Αποκαταστατική Ακοολογία</a:t>
                      </a:r>
                    </a:p>
                    <a:p>
                      <a:r>
                        <a:rPr lang="el-GR" dirty="0" smtClean="0"/>
                        <a:t>(Υ)</a:t>
                      </a:r>
                    </a:p>
                    <a:p>
                      <a:r>
                        <a:rPr lang="el-GR" dirty="0" smtClean="0"/>
                        <a:t> </a:t>
                      </a:r>
                    </a:p>
                    <a:p>
                      <a:endParaRPr lang="el-GR" dirty="0"/>
                    </a:p>
                  </a:txBody>
                  <a:tcPr/>
                </a:tc>
                <a:tc>
                  <a:txBody>
                    <a:bodyPr/>
                    <a:lstStyle/>
                    <a:p>
                      <a:r>
                        <a:rPr lang="el-GR" dirty="0" smtClean="0"/>
                        <a:t>Οκαλίδου Αρετή</a:t>
                      </a:r>
                    </a:p>
                    <a:p>
                      <a:r>
                        <a:rPr lang="el-GR" dirty="0" smtClean="0"/>
                        <a:t>Kυριαφίνης Γεώργιος</a:t>
                      </a:r>
                    </a:p>
                    <a:p>
                      <a:endParaRPr lang="el-GR" dirty="0" smtClean="0"/>
                    </a:p>
                    <a:p>
                      <a:endParaRPr lang="el-GR" dirty="0" smtClean="0"/>
                    </a:p>
                    <a:p>
                      <a:r>
                        <a:rPr lang="el-GR" dirty="0" smtClean="0"/>
                        <a:t>Εξωτερικός συνεργάτης / Προσκεκλημένος ομιλητής </a:t>
                      </a:r>
                    </a:p>
                    <a:p>
                      <a:endParaRPr lang="el-GR" dirty="0"/>
                    </a:p>
                  </a:txBody>
                  <a:tcPr/>
                </a:tc>
                <a:tc>
                  <a:txBody>
                    <a:bodyPr/>
                    <a:lstStyle/>
                    <a:p>
                      <a:pPr algn="ctr"/>
                      <a:endParaRPr lang="el-GR" dirty="0" smtClean="0"/>
                    </a:p>
                    <a:p>
                      <a:pPr algn="ctr"/>
                      <a:endParaRPr lang="el-GR" dirty="0" smtClean="0"/>
                    </a:p>
                    <a:p>
                      <a:pPr algn="ctr"/>
                      <a:endParaRPr lang="el-GR" dirty="0" smtClean="0"/>
                    </a:p>
                    <a:p>
                      <a:pPr algn="ctr"/>
                      <a:r>
                        <a:rPr lang="el-GR" dirty="0" smtClean="0"/>
                        <a:t>36</a:t>
                      </a:r>
                    </a:p>
                    <a:p>
                      <a:endParaRPr lang="el-GR" dirty="0"/>
                    </a:p>
                  </a:txBody>
                  <a:tcPr/>
                </a:tc>
                <a:tc>
                  <a:txBody>
                    <a:bodyPr/>
                    <a:lstStyle/>
                    <a:p>
                      <a:pPr algn="ctr"/>
                      <a:endParaRPr lang="el-GR" dirty="0" smtClean="0"/>
                    </a:p>
                    <a:p>
                      <a:pPr algn="ctr"/>
                      <a:endParaRPr lang="el-GR" dirty="0" smtClean="0"/>
                    </a:p>
                    <a:p>
                      <a:pPr algn="ctr"/>
                      <a:endParaRPr lang="el-GR" dirty="0" smtClean="0"/>
                    </a:p>
                    <a:p>
                      <a:pPr algn="ctr"/>
                      <a:r>
                        <a:rPr lang="el-GR" dirty="0" smtClean="0"/>
                        <a:t>7</a:t>
                      </a:r>
                    </a:p>
                    <a:p>
                      <a:endParaRPr lang="el-GR" dirty="0"/>
                    </a:p>
                  </a:txBody>
                  <a:tcPr/>
                </a:tc>
                <a:extLst>
                  <a:ext uri="{0D108BD9-81ED-4DB2-BD59-A6C34878D82A}">
                    <a16:rowId xmlns:a16="http://schemas.microsoft.com/office/drawing/2014/main" val="1276206089"/>
                  </a:ext>
                </a:extLst>
              </a:tr>
              <a:tr h="762926">
                <a:tc>
                  <a:txBody>
                    <a:bodyPr/>
                    <a:lstStyle/>
                    <a:p>
                      <a:r>
                        <a:rPr lang="el-GR" dirty="0" smtClean="0"/>
                        <a:t>Διπλωματική </a:t>
                      </a:r>
                      <a:r>
                        <a:rPr lang="en-US" dirty="0" smtClean="0"/>
                        <a:t>I- </a:t>
                      </a:r>
                      <a:r>
                        <a:rPr lang="el-GR" dirty="0" smtClean="0"/>
                        <a:t>Έναρξη</a:t>
                      </a:r>
                    </a:p>
                    <a:p>
                      <a:endParaRPr lang="el-GR" dirty="0" smtClean="0"/>
                    </a:p>
                  </a:txBody>
                  <a:tcPr/>
                </a:tc>
                <a:tc>
                  <a:txBody>
                    <a:bodyPr/>
                    <a:lstStyle/>
                    <a:p>
                      <a:endParaRPr lang="el-GR" dirty="0"/>
                    </a:p>
                  </a:txBody>
                  <a:tcPr/>
                </a:tc>
                <a:tc>
                  <a:txBody>
                    <a:bodyPr/>
                    <a:lstStyle/>
                    <a:p>
                      <a:endParaRPr lang="el-GR" dirty="0"/>
                    </a:p>
                  </a:txBody>
                  <a:tcPr/>
                </a:tc>
                <a:tc>
                  <a:txBody>
                    <a:bodyPr/>
                    <a:lstStyle/>
                    <a:p>
                      <a:pPr algn="ctr"/>
                      <a:endParaRPr lang="el-GR" dirty="0" smtClean="0"/>
                    </a:p>
                    <a:p>
                      <a:pPr algn="ctr"/>
                      <a:r>
                        <a:rPr lang="el-GR" dirty="0" smtClean="0"/>
                        <a:t>10</a:t>
                      </a:r>
                    </a:p>
                    <a:p>
                      <a:endParaRPr lang="el-GR" dirty="0"/>
                    </a:p>
                  </a:txBody>
                  <a:tcPr/>
                </a:tc>
                <a:extLst>
                  <a:ext uri="{0D108BD9-81ED-4DB2-BD59-A6C34878D82A}">
                    <a16:rowId xmlns:a16="http://schemas.microsoft.com/office/drawing/2014/main" val="2686092581"/>
                  </a:ext>
                </a:extLst>
              </a:tr>
              <a:tr h="1406693">
                <a:tc>
                  <a:txBody>
                    <a:bodyPr/>
                    <a:lstStyle/>
                    <a:p>
                      <a:r>
                        <a:rPr lang="el-GR" dirty="0" smtClean="0"/>
                        <a:t>Κατάποση</a:t>
                      </a:r>
                    </a:p>
                    <a:p>
                      <a:r>
                        <a:rPr lang="el-GR" dirty="0" smtClean="0"/>
                        <a:t>(Υ)</a:t>
                      </a:r>
                    </a:p>
                    <a:p>
                      <a:endParaRPr lang="el-GR" dirty="0" smtClean="0"/>
                    </a:p>
                  </a:txBody>
                  <a:tcPr/>
                </a:tc>
                <a:tc>
                  <a:txBody>
                    <a:bodyPr/>
                    <a:lstStyle/>
                    <a:p>
                      <a:r>
                        <a:rPr lang="el-GR" dirty="0" smtClean="0"/>
                        <a:t>Πρίντζα Αθανασία </a:t>
                      </a:r>
                    </a:p>
                    <a:p>
                      <a:endParaRPr lang="el-GR" dirty="0" smtClean="0"/>
                    </a:p>
                    <a:p>
                      <a:endParaRPr lang="el-GR" dirty="0" smtClean="0"/>
                    </a:p>
                    <a:p>
                      <a:r>
                        <a:rPr lang="el-GR" dirty="0" smtClean="0"/>
                        <a:t>Εξωτερικός συνεργάτης / Προσκεκλημένος ομιλητής</a:t>
                      </a:r>
                    </a:p>
                  </a:txBody>
                  <a:tcPr/>
                </a:tc>
                <a:tc>
                  <a:txBody>
                    <a:bodyPr/>
                    <a:lstStyle/>
                    <a:p>
                      <a:pPr algn="ctr"/>
                      <a:endParaRPr lang="el-GR" dirty="0" smtClean="0"/>
                    </a:p>
                    <a:p>
                      <a:pPr algn="ctr"/>
                      <a:endParaRPr lang="el-GR" dirty="0" smtClean="0"/>
                    </a:p>
                    <a:p>
                      <a:pPr algn="ctr"/>
                      <a:r>
                        <a:rPr lang="el-GR" dirty="0" smtClean="0"/>
                        <a:t>36</a:t>
                      </a:r>
                    </a:p>
                    <a:p>
                      <a:endParaRPr lang="el-GR" dirty="0"/>
                    </a:p>
                  </a:txBody>
                  <a:tcPr/>
                </a:tc>
                <a:tc>
                  <a:txBody>
                    <a:bodyPr/>
                    <a:lstStyle/>
                    <a:p>
                      <a:pPr algn="ctr"/>
                      <a:endParaRPr lang="el-GR" dirty="0" smtClean="0"/>
                    </a:p>
                    <a:p>
                      <a:pPr algn="ctr"/>
                      <a:endParaRPr lang="el-GR" dirty="0" smtClean="0"/>
                    </a:p>
                    <a:p>
                      <a:pPr algn="ctr"/>
                      <a:r>
                        <a:rPr lang="el-GR" dirty="0" smtClean="0"/>
                        <a:t>6</a:t>
                      </a:r>
                    </a:p>
                    <a:p>
                      <a:endParaRPr lang="el-GR" dirty="0"/>
                    </a:p>
                  </a:txBody>
                  <a:tcPr/>
                </a:tc>
                <a:extLst>
                  <a:ext uri="{0D108BD9-81ED-4DB2-BD59-A6C34878D82A}">
                    <a16:rowId xmlns:a16="http://schemas.microsoft.com/office/drawing/2014/main" val="2281625156"/>
                  </a:ext>
                </a:extLst>
              </a:tr>
            </a:tbl>
          </a:graphicData>
        </a:graphic>
      </p:graphicFrame>
    </p:spTree>
    <p:extLst>
      <p:ext uri="{BB962C8B-B14F-4D97-AF65-F5344CB8AC3E}">
        <p14:creationId xmlns:p14="http://schemas.microsoft.com/office/powerpoint/2010/main" val="2066896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36000"/>
            <a:ext cx="4760785" cy="581660"/>
          </a:xfrm>
        </p:spPr>
        <p:txBody>
          <a:bodyPr>
            <a:normAutofit fontScale="90000"/>
          </a:bodyPr>
          <a:lstStyle/>
          <a:p>
            <a:pPr algn="ctr"/>
            <a:r>
              <a:rPr lang="el-GR" b="1" dirty="0"/>
              <a:t>Δ΄ ΕΞΑΜΗΝΟ </a:t>
            </a:r>
            <a:r>
              <a:rPr lang="el-GR" dirty="0"/>
              <a:t/>
            </a:r>
            <a:br>
              <a:rPr lang="el-GR" dirty="0"/>
            </a:br>
            <a:endParaRPr lang="el-GR" dirty="0"/>
          </a:p>
        </p:txBody>
      </p:sp>
      <p:graphicFrame>
        <p:nvGraphicFramePr>
          <p:cNvPr id="7" name="Πίνακας 6"/>
          <p:cNvGraphicFramePr>
            <a:graphicFrameLocks noGrp="1"/>
          </p:cNvGraphicFramePr>
          <p:nvPr>
            <p:extLst>
              <p:ext uri="{D42A27DB-BD31-4B8C-83A1-F6EECF244321}">
                <p14:modId xmlns:p14="http://schemas.microsoft.com/office/powerpoint/2010/main" val="645285013"/>
              </p:ext>
            </p:extLst>
          </p:nvPr>
        </p:nvGraphicFramePr>
        <p:xfrm>
          <a:off x="297180" y="3024000"/>
          <a:ext cx="5234940" cy="3435768"/>
        </p:xfrm>
        <a:graphic>
          <a:graphicData uri="http://schemas.openxmlformats.org/drawingml/2006/table">
            <a:tbl>
              <a:tblPr firstRow="1" bandRow="1">
                <a:tableStyleId>{5C22544A-7EE6-4342-B048-85BDC9FD1C3A}</a:tableStyleId>
              </a:tblPr>
              <a:tblGrid>
                <a:gridCol w="1744980">
                  <a:extLst>
                    <a:ext uri="{9D8B030D-6E8A-4147-A177-3AD203B41FA5}">
                      <a16:colId xmlns:a16="http://schemas.microsoft.com/office/drawing/2014/main" val="3625979214"/>
                    </a:ext>
                  </a:extLst>
                </a:gridCol>
                <a:gridCol w="1981200">
                  <a:extLst>
                    <a:ext uri="{9D8B030D-6E8A-4147-A177-3AD203B41FA5}">
                      <a16:colId xmlns:a16="http://schemas.microsoft.com/office/drawing/2014/main" val="2720732492"/>
                    </a:ext>
                  </a:extLst>
                </a:gridCol>
                <a:gridCol w="1508760">
                  <a:extLst>
                    <a:ext uri="{9D8B030D-6E8A-4147-A177-3AD203B41FA5}">
                      <a16:colId xmlns:a16="http://schemas.microsoft.com/office/drawing/2014/main" val="1441347890"/>
                    </a:ext>
                  </a:extLst>
                </a:gridCol>
              </a:tblGrid>
              <a:tr h="1314783">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l-GR"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ΜΑΘΗΜΑ</a:t>
                      </a:r>
                    </a:p>
                    <a:p>
                      <a:endParaRPr lang="el-GR" sz="1300" dirty="0" smtClean="0">
                        <a:latin typeface="Arial" panose="020B0604020202020204" pitchFamily="34" charset="0"/>
                        <a:cs typeface="Arial" panose="020B0604020202020204" pitchFamily="34" charset="0"/>
                      </a:endParaRP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ΔΙΔΑΣΚΟΝΤΕΣ</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ΔΙΔΑΣΚΟΥΣΕΣ</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l-GR" sz="1300" b="1" i="0" u="none" strike="noStrike" kern="1200" cap="none" spc="0" normalizeH="0" baseline="0" noProof="0" dirty="0" smtClean="0">
                        <a:ln>
                          <a:noFill/>
                        </a:ln>
                        <a:solidFill>
                          <a:schemeClr val="lt1"/>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ΠΙΣΤΩΤΙΚΕΣ ΜΟΝΑΔΕΣ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3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ECTS) </a:t>
                      </a:r>
                    </a:p>
                  </a:txBody>
                  <a:tcPr/>
                </a:tc>
                <a:extLst>
                  <a:ext uri="{0D108BD9-81ED-4DB2-BD59-A6C34878D82A}">
                    <a16:rowId xmlns:a16="http://schemas.microsoft.com/office/drawing/2014/main" val="3154276402"/>
                  </a:ext>
                </a:extLst>
              </a:tr>
              <a:tr h="1084757">
                <a:tc>
                  <a:txBody>
                    <a:bodyPr/>
                    <a:lstStyle/>
                    <a:p>
                      <a:r>
                        <a:rPr lang="el-GR" dirty="0" smtClean="0"/>
                        <a:t>Πρακτική</a:t>
                      </a:r>
                      <a:endParaRPr lang="el-GR" dirty="0"/>
                    </a:p>
                  </a:txBody>
                  <a:tcPr/>
                </a:tc>
                <a:tc>
                  <a:txBody>
                    <a:bodyPr/>
                    <a:lstStyle/>
                    <a:p>
                      <a:r>
                        <a:rPr lang="el-GR" dirty="0" smtClean="0"/>
                        <a:t>Ιωάννης Βογινδρούκας</a:t>
                      </a:r>
                    </a:p>
                  </a:txBody>
                  <a:tcPr/>
                </a:tc>
                <a:tc>
                  <a:txBody>
                    <a:bodyPr/>
                    <a:lstStyle/>
                    <a:p>
                      <a:pPr algn="ctr"/>
                      <a:endParaRPr lang="el-GR" dirty="0" smtClean="0"/>
                    </a:p>
                    <a:p>
                      <a:pPr algn="ctr"/>
                      <a:endParaRPr lang="el-GR" dirty="0" smtClean="0"/>
                    </a:p>
                    <a:p>
                      <a:pPr algn="ctr"/>
                      <a:r>
                        <a:rPr lang="el-GR" dirty="0" smtClean="0"/>
                        <a:t>20</a:t>
                      </a:r>
                    </a:p>
                    <a:p>
                      <a:endParaRPr lang="el-GR" dirty="0"/>
                    </a:p>
                  </a:txBody>
                  <a:tcPr/>
                </a:tc>
                <a:extLst>
                  <a:ext uri="{0D108BD9-81ED-4DB2-BD59-A6C34878D82A}">
                    <a16:rowId xmlns:a16="http://schemas.microsoft.com/office/drawing/2014/main" val="3690003433"/>
                  </a:ext>
                </a:extLst>
              </a:tr>
              <a:tr h="1036228">
                <a:tc>
                  <a:txBody>
                    <a:bodyPr/>
                    <a:lstStyle/>
                    <a:p>
                      <a:r>
                        <a:rPr lang="el-GR" dirty="0" smtClean="0"/>
                        <a:t>Διπλωματική ΙΙ- Ολοκλήρωση</a:t>
                      </a:r>
                    </a:p>
                    <a:p>
                      <a:endParaRPr lang="el-GR" dirty="0"/>
                    </a:p>
                  </a:txBody>
                  <a:tcPr/>
                </a:tc>
                <a:tc>
                  <a:txBody>
                    <a:bodyPr/>
                    <a:lstStyle/>
                    <a:p>
                      <a:endParaRPr lang="el-GR" dirty="0"/>
                    </a:p>
                  </a:txBody>
                  <a:tcPr/>
                </a:tc>
                <a:tc>
                  <a:txBody>
                    <a:bodyPr/>
                    <a:lstStyle/>
                    <a:p>
                      <a:pPr algn="ctr"/>
                      <a:endParaRPr lang="el-GR" dirty="0" smtClean="0"/>
                    </a:p>
                    <a:p>
                      <a:pPr algn="ctr"/>
                      <a:endParaRPr lang="el-GR" dirty="0" smtClean="0"/>
                    </a:p>
                    <a:p>
                      <a:pPr algn="ctr"/>
                      <a:r>
                        <a:rPr lang="el-GR" dirty="0" smtClean="0"/>
                        <a:t>10</a:t>
                      </a:r>
                      <a:endParaRPr lang="el-GR" dirty="0"/>
                    </a:p>
                  </a:txBody>
                  <a:tcPr/>
                </a:tc>
                <a:extLst>
                  <a:ext uri="{0D108BD9-81ED-4DB2-BD59-A6C34878D82A}">
                    <a16:rowId xmlns:a16="http://schemas.microsoft.com/office/drawing/2014/main" val="2933043747"/>
                  </a:ext>
                </a:extLst>
              </a:tr>
            </a:tbl>
          </a:graphicData>
        </a:graphic>
      </p:graphicFrame>
    </p:spTree>
    <p:extLst>
      <p:ext uri="{BB962C8B-B14F-4D97-AF65-F5344CB8AC3E}">
        <p14:creationId xmlns:p14="http://schemas.microsoft.com/office/powerpoint/2010/main" val="3046460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 y="4176000"/>
            <a:ext cx="6629400" cy="2411729"/>
          </a:xfrm>
        </p:spPr>
        <p:txBody>
          <a:bodyPr>
            <a:normAutofit/>
          </a:bodyPr>
          <a:lstStyle/>
          <a:p>
            <a:pPr algn="ctr"/>
            <a:r>
              <a:rPr lang="el-GR" b="1" dirty="0" smtClean="0">
                <a:solidFill>
                  <a:schemeClr val="accent3">
                    <a:lumMod val="75000"/>
                  </a:schemeClr>
                </a:solidFill>
              </a:rPr>
              <a:t>ΠΕΡΙΓΡΑΜΜΑΤΑ ΜΑΘΗΜΑΤΩΝ</a:t>
            </a:r>
            <a:endParaRPr lang="el-GR" b="1" dirty="0">
              <a:solidFill>
                <a:schemeClr val="accent3">
                  <a:lumMod val="75000"/>
                </a:schemeClr>
              </a:solidFill>
            </a:endParaRPr>
          </a:p>
        </p:txBody>
      </p:sp>
    </p:spTree>
    <p:extLst>
      <p:ext uri="{BB962C8B-B14F-4D97-AF65-F5344CB8AC3E}">
        <p14:creationId xmlns:p14="http://schemas.microsoft.com/office/powerpoint/2010/main" val="1064975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04000"/>
            <a:ext cx="4760785" cy="2056320"/>
          </a:xfrm>
        </p:spPr>
        <p:txBody>
          <a:bodyPr>
            <a:normAutofit fontScale="90000"/>
          </a:bodyPr>
          <a:lstStyle/>
          <a:p>
            <a:pPr algn="ctr"/>
            <a:r>
              <a:rPr lang="el-GR" b="1" dirty="0" smtClean="0">
                <a:latin typeface="Arial" panose="020B0604020202020204" pitchFamily="34" charset="0"/>
                <a:cs typeface="Arial" panose="020B0604020202020204" pitchFamily="34" charset="0"/>
              </a:rPr>
              <a:t>Επαγγελματική </a:t>
            </a:r>
            <a:r>
              <a:rPr lang="el-GR" b="1" dirty="0">
                <a:latin typeface="Arial" panose="020B0604020202020204" pitchFamily="34" charset="0"/>
                <a:cs typeface="Arial" panose="020B0604020202020204" pitchFamily="34" charset="0"/>
              </a:rPr>
              <a:t>και Ερευνητική Δεοντολογία στις Διαταραχές </a:t>
            </a:r>
            <a:r>
              <a:rPr lang="el-GR" b="1" dirty="0" smtClean="0">
                <a:latin typeface="Arial" panose="020B0604020202020204" pitchFamily="34" charset="0"/>
                <a:cs typeface="Arial" panose="020B0604020202020204" pitchFamily="34" charset="0"/>
              </a:rPr>
              <a:t>Επικοινωνίας</a:t>
            </a:r>
            <a:r>
              <a:rPr lang="en-US" b="1" dirty="0" smtClean="0"/>
              <a:t/>
            </a:r>
            <a:br>
              <a:rPr lang="en-US" b="1" dirty="0" smtClean="0"/>
            </a:br>
            <a:r>
              <a:rPr lang="el-GR" sz="1600" b="1" dirty="0" smtClean="0">
                <a:solidFill>
                  <a:schemeClr val="accent2">
                    <a:lumMod val="75000"/>
                  </a:schemeClr>
                </a:solidFill>
                <a:latin typeface="Arial" panose="020B0604020202020204" pitchFamily="34" charset="0"/>
                <a:cs typeface="Arial" panose="020B0604020202020204" pitchFamily="34" charset="0"/>
              </a:rPr>
              <a:t>Διδάσκουσα: Ιωάννα Παπαβασιλείου</a:t>
            </a:r>
            <a:r>
              <a:rPr lang="el-GR" dirty="0"/>
              <a:t/>
            </a:r>
            <a:br>
              <a:rPr lang="el-GR" dirty="0"/>
            </a:br>
            <a:endParaRPr lang="el-GR" dirty="0"/>
          </a:p>
        </p:txBody>
      </p:sp>
      <p:sp>
        <p:nvSpPr>
          <p:cNvPr id="3" name="Θέση περιεχομένου 2"/>
          <p:cNvSpPr>
            <a:spLocks noGrp="1"/>
          </p:cNvSpPr>
          <p:nvPr>
            <p:ph idx="1"/>
          </p:nvPr>
        </p:nvSpPr>
        <p:spPr>
          <a:xfrm>
            <a:off x="457199" y="2137410"/>
            <a:ext cx="4760786" cy="6869430"/>
          </a:xfrm>
        </p:spPr>
        <p:txBody>
          <a:bodyPr/>
          <a:lstStyle/>
          <a:p>
            <a:pPr marL="0" indent="0" algn="ctr">
              <a:buNone/>
            </a:pPr>
            <a:r>
              <a:rPr lang="el-GR" dirty="0" smtClean="0">
                <a:latin typeface="Arial" panose="020B0604020202020204" pitchFamily="34" charset="0"/>
                <a:cs typeface="Arial" panose="020B0604020202020204" pitchFamily="34" charset="0"/>
              </a:rPr>
              <a:t>Σκοπός </a:t>
            </a:r>
            <a:r>
              <a:rPr lang="el-GR" dirty="0">
                <a:latin typeface="Arial" panose="020B0604020202020204" pitchFamily="34" charset="0"/>
                <a:cs typeface="Arial" panose="020B0604020202020204" pitchFamily="34" charset="0"/>
              </a:rPr>
              <a:t>Μαθήματος</a:t>
            </a:r>
          </a:p>
          <a:p>
            <a:pPr marL="0" indent="0" algn="just">
              <a:buNone/>
            </a:pPr>
            <a:r>
              <a:rPr lang="el-GR" dirty="0">
                <a:latin typeface="Arial" panose="020B0604020202020204" pitchFamily="34" charset="0"/>
                <a:cs typeface="Arial" panose="020B0604020202020204" pitchFamily="34" charset="0"/>
              </a:rPr>
              <a:t>Σκοπός του μ</a:t>
            </a:r>
            <a:r>
              <a:rPr lang="el-GR" dirty="0" smtClean="0">
                <a:latin typeface="Arial" panose="020B0604020202020204" pitchFamily="34" charset="0"/>
                <a:cs typeface="Arial" panose="020B0604020202020204" pitchFamily="34" charset="0"/>
              </a:rPr>
              <a:t>αθήματος </a:t>
            </a:r>
            <a:r>
              <a:rPr lang="el-GR" dirty="0">
                <a:latin typeface="Arial" panose="020B0604020202020204" pitchFamily="34" charset="0"/>
                <a:cs typeface="Arial" panose="020B0604020202020204" pitchFamily="34" charset="0"/>
              </a:rPr>
              <a:t>είναι να προσφέρει έναν ολοκληρωμένο κύκλο θεματικών της επιστημονικής και επαγγελματικής δεοντολογίας που διέπει το γνωστικό πεδίο  των διαταραχών της επικοινωνίας (εφεξής ΔτΕ</a:t>
            </a:r>
            <a:r>
              <a:rPr lang="el-GR" dirty="0" smtClean="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αλλά και τους επαγγελματίες του. Η ανάλυση ποικίλων θεμάτων δεοντολογίας και επαγγελματικής </a:t>
            </a:r>
            <a:r>
              <a:rPr lang="el-GR" dirty="0" smtClean="0">
                <a:latin typeface="Arial" panose="020B0604020202020204" pitchFamily="34" charset="0"/>
                <a:cs typeface="Arial" panose="020B0604020202020204" pitchFamily="34" charset="0"/>
              </a:rPr>
              <a:t>συμπεριφοράς, </a:t>
            </a:r>
            <a:r>
              <a:rPr lang="el-GR" dirty="0">
                <a:latin typeface="Arial" panose="020B0604020202020204" pitchFamily="34" charset="0"/>
                <a:cs typeface="Arial" panose="020B0604020202020204" pitchFamily="34" charset="0"/>
              </a:rPr>
              <a:t>από κοινού με την εκπόνηση συναφών δραστηριοτήτων και </a:t>
            </a:r>
            <a:r>
              <a:rPr lang="el-GR" dirty="0" smtClean="0">
                <a:latin typeface="Arial" panose="020B0604020202020204" pitchFamily="34" charset="0"/>
                <a:cs typeface="Arial" panose="020B0604020202020204" pitchFamily="34" charset="0"/>
              </a:rPr>
              <a:t>εργασιών, </a:t>
            </a:r>
            <a:r>
              <a:rPr lang="el-GR" dirty="0">
                <a:latin typeface="Arial" panose="020B0604020202020204" pitchFamily="34" charset="0"/>
                <a:cs typeface="Arial" panose="020B0604020202020204" pitchFamily="34" charset="0"/>
              </a:rPr>
              <a:t>θα προσφέρουν στους/στις συμμετέχοντες-ουσες γνώσεις, δεξιότητες και στάσεις/συμπεριφορές, που είναι απαραίτητες προκειμένου να λειτουργούν αποτελεσματικά, να εξελίσσονται στο επάγγελμά τους και να υποστηρίζουν τα ερευνητικά και επαγγελματικά ενδιαφέροντά </a:t>
            </a:r>
            <a:r>
              <a:rPr lang="el-GR" dirty="0" smtClean="0">
                <a:latin typeface="Arial" panose="020B0604020202020204" pitchFamily="34" charset="0"/>
                <a:cs typeface="Arial" panose="020B0604020202020204" pitchFamily="34" charset="0"/>
              </a:rPr>
              <a:t>τους. </a:t>
            </a:r>
            <a:endParaRPr lang="el-GR" dirty="0">
              <a:latin typeface="Arial" panose="020B0604020202020204" pitchFamily="34" charset="0"/>
              <a:cs typeface="Arial" panose="020B0604020202020204" pitchFamily="34" charset="0"/>
            </a:endParaRPr>
          </a:p>
          <a:p>
            <a:pPr marL="0" indent="0">
              <a:buNone/>
            </a:pPr>
            <a:endParaRPr lang="el-GR" dirty="0" smtClean="0"/>
          </a:p>
          <a:p>
            <a:pPr marL="0" indent="0" algn="ctr">
              <a:buNone/>
            </a:pPr>
            <a:r>
              <a:rPr lang="el-GR" b="1" dirty="0">
                <a:latin typeface="Arial" panose="020B0604020202020204" pitchFamily="34" charset="0"/>
                <a:cs typeface="Arial" panose="020B0604020202020204" pitchFamily="34" charset="0"/>
              </a:rPr>
              <a:t>Ειδικοί Διδακτικοί Στόχοι </a:t>
            </a:r>
            <a:endParaRPr lang="el-GR" dirty="0">
              <a:latin typeface="Arial" panose="020B0604020202020204" pitchFamily="34" charset="0"/>
              <a:cs typeface="Arial" panose="020B0604020202020204" pitchFamily="34" charset="0"/>
            </a:endParaRPr>
          </a:p>
          <a:p>
            <a:pPr marL="0" indent="0" algn="just">
              <a:buNone/>
            </a:pPr>
            <a:r>
              <a:rPr lang="el-GR" b="1" dirty="0">
                <a:latin typeface="Arial" panose="020B0604020202020204" pitchFamily="34" charset="0"/>
                <a:cs typeface="Arial" panose="020B0604020202020204" pitchFamily="34" charset="0"/>
              </a:rPr>
              <a:t>Α</a:t>
            </a:r>
            <a:r>
              <a:rPr lang="el-GR" b="1" dirty="0" smtClean="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Γνώσεις</a:t>
            </a:r>
            <a:endParaRPr lang="el-GR" dirty="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Να γνωρίσουν και να κατανοήσουν οι εκπαιδευόμενοι-ες :</a:t>
            </a:r>
          </a:p>
          <a:p>
            <a:pPr lvl="0" algn="just">
              <a:buClr>
                <a:srgbClr val="1B79FD"/>
              </a:buClr>
            </a:pPr>
            <a:r>
              <a:rPr lang="el-GR" dirty="0">
                <a:latin typeface="Arial" panose="020B0604020202020204" pitchFamily="34" charset="0"/>
                <a:cs typeface="Arial" panose="020B0604020202020204" pitchFamily="34" charset="0"/>
              </a:rPr>
              <a:t>τους ηθικούς και δεοντολογικούς κανόνες που διέπουν την επιστημονική ενασχόληση και τα επαγγέλματα των ΔτΕ</a:t>
            </a:r>
          </a:p>
          <a:p>
            <a:pPr lvl="0" algn="just">
              <a:buClr>
                <a:srgbClr val="1B79FD"/>
              </a:buClr>
            </a:pPr>
            <a:r>
              <a:rPr lang="el-GR" dirty="0">
                <a:latin typeface="Arial" panose="020B0604020202020204" pitchFamily="34" charset="0"/>
                <a:cs typeface="Arial" panose="020B0604020202020204" pitchFamily="34" charset="0"/>
              </a:rPr>
              <a:t>τις έννοιες της επαγγελματικής ανάπτυξης  και εξέλιξης στα επαγγέλματα των ΔτΕ </a:t>
            </a:r>
          </a:p>
          <a:p>
            <a:pPr lvl="0" algn="just">
              <a:buClr>
                <a:srgbClr val="1B79FD"/>
              </a:buClr>
            </a:pPr>
            <a:r>
              <a:rPr lang="el-GR" dirty="0">
                <a:latin typeface="Arial" panose="020B0604020202020204" pitchFamily="34" charset="0"/>
                <a:cs typeface="Arial" panose="020B0604020202020204" pitchFamily="34" charset="0"/>
              </a:rPr>
              <a:t>το θεωρητικό πλαίσιο της σύγχρονης σταδιοδρομίας</a:t>
            </a:r>
          </a:p>
          <a:p>
            <a:pPr lvl="0" algn="just">
              <a:buClr>
                <a:srgbClr val="1B79FD"/>
              </a:buClr>
            </a:pPr>
            <a:r>
              <a:rPr lang="el-GR" dirty="0">
                <a:latin typeface="Arial" panose="020B0604020202020204" pitchFamily="34" charset="0"/>
                <a:cs typeface="Arial" panose="020B0604020202020204" pitchFamily="34" charset="0"/>
              </a:rPr>
              <a:t>το προφίλ και τις δεξιότητες των επαγγελματιών ΔτΕ</a:t>
            </a:r>
          </a:p>
          <a:p>
            <a:pPr lvl="0" algn="just">
              <a:buClr>
                <a:srgbClr val="1B79FD"/>
              </a:buClr>
            </a:pPr>
            <a:r>
              <a:rPr lang="el-GR" dirty="0">
                <a:latin typeface="Arial" panose="020B0604020202020204" pitchFamily="34" charset="0"/>
                <a:cs typeface="Arial" panose="020B0604020202020204" pitchFamily="34" charset="0"/>
              </a:rPr>
              <a:t>τις τεχνικές για την επιτυχή αναζήτηση εργασίας και τις δυνατότητες απασχόλησης στα επαγγέλματα των ΔτΕ</a:t>
            </a:r>
          </a:p>
          <a:p>
            <a:pPr marL="0" indent="0">
              <a:buNone/>
            </a:pPr>
            <a:endParaRPr lang="el-GR" dirty="0"/>
          </a:p>
        </p:txBody>
      </p:sp>
    </p:spTree>
    <p:extLst>
      <p:ext uri="{BB962C8B-B14F-4D97-AF65-F5344CB8AC3E}">
        <p14:creationId xmlns:p14="http://schemas.microsoft.com/office/powerpoint/2010/main" val="2155356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47946" y="331470"/>
            <a:ext cx="4370039" cy="1085849"/>
          </a:xfrm>
        </p:spPr>
        <p:txBody>
          <a:bodyPr/>
          <a:lstStyle/>
          <a:p>
            <a:pPr algn="ctr"/>
            <a:r>
              <a:rPr lang="el-GR" dirty="0" smtClean="0">
                <a:solidFill>
                  <a:schemeClr val="accent2">
                    <a:lumMod val="50000"/>
                  </a:schemeClr>
                </a:solidFill>
              </a:rPr>
              <a:t>Περιεχόμενα</a:t>
            </a:r>
            <a:endParaRPr lang="el-GR" dirty="0">
              <a:solidFill>
                <a:schemeClr val="accent2">
                  <a:lumMod val="50000"/>
                </a:schemeClr>
              </a:solidFill>
            </a:endParaRPr>
          </a:p>
        </p:txBody>
      </p:sp>
      <p:sp>
        <p:nvSpPr>
          <p:cNvPr id="3" name="Υπότιτλος 2"/>
          <p:cNvSpPr>
            <a:spLocks noGrp="1"/>
          </p:cNvSpPr>
          <p:nvPr>
            <p:ph type="subTitle" idx="1"/>
          </p:nvPr>
        </p:nvSpPr>
        <p:spPr>
          <a:xfrm>
            <a:off x="708660" y="1885950"/>
            <a:ext cx="4812030" cy="6938010"/>
          </a:xfrm>
        </p:spPr>
        <p:txBody>
          <a:bodyPr>
            <a:normAutofit/>
          </a:bodyPr>
          <a:lstStyle/>
          <a:p>
            <a:pPr algn="l"/>
            <a:r>
              <a:rPr lang="el-GR" sz="1800" dirty="0">
                <a:solidFill>
                  <a:schemeClr val="tx1"/>
                </a:solidFill>
                <a:latin typeface="Arial" panose="020B0604020202020204" pitchFamily="34" charset="0"/>
                <a:cs typeface="Arial" panose="020B0604020202020204" pitchFamily="34" charset="0"/>
              </a:rPr>
              <a:t>Εισαγωγή </a:t>
            </a:r>
            <a:r>
              <a:rPr lang="el-GR" sz="1800" dirty="0" smtClean="0">
                <a:solidFill>
                  <a:schemeClr val="tx1"/>
                </a:solidFill>
                <a:latin typeface="Arial" panose="020B0604020202020204" pitchFamily="34" charset="0"/>
                <a:cs typeface="Arial" panose="020B0604020202020204" pitchFamily="34" charset="0"/>
              </a:rPr>
              <a:t>                                                    4</a:t>
            </a:r>
            <a:endParaRPr lang="el-GR" sz="1800" dirty="0">
              <a:solidFill>
                <a:schemeClr val="tx1"/>
              </a:solidFill>
              <a:latin typeface="Arial" panose="020B0604020202020204" pitchFamily="34" charset="0"/>
              <a:cs typeface="Arial" panose="020B0604020202020204" pitchFamily="34" charset="0"/>
            </a:endParaRPr>
          </a:p>
          <a:p>
            <a:pPr algn="l"/>
            <a:endParaRPr lang="el-GR" sz="1800" dirty="0" smtClean="0">
              <a:solidFill>
                <a:schemeClr val="tx1"/>
              </a:solidFill>
              <a:latin typeface="Arial" panose="020B0604020202020204" pitchFamily="34" charset="0"/>
              <a:cs typeface="Arial" panose="020B0604020202020204" pitchFamily="34" charset="0"/>
            </a:endParaRPr>
          </a:p>
          <a:p>
            <a:pPr algn="l"/>
            <a:r>
              <a:rPr lang="el-GR" sz="1800" dirty="0" smtClean="0">
                <a:solidFill>
                  <a:schemeClr val="tx1"/>
                </a:solidFill>
                <a:latin typeface="Arial" panose="020B0604020202020204" pitchFamily="34" charset="0"/>
                <a:cs typeface="Arial" panose="020B0604020202020204" pitchFamily="34" charset="0"/>
              </a:rPr>
              <a:t>Διδάσκοντες</a:t>
            </a:r>
            <a:endParaRPr lang="el-GR" sz="1800" dirty="0">
              <a:solidFill>
                <a:schemeClr val="tx1"/>
              </a:solidFill>
              <a:latin typeface="Arial" panose="020B0604020202020204" pitchFamily="34" charset="0"/>
              <a:cs typeface="Arial" panose="020B0604020202020204" pitchFamily="34" charset="0"/>
            </a:endParaRPr>
          </a:p>
          <a:p>
            <a:pPr algn="l"/>
            <a:r>
              <a:rPr lang="el-GR" sz="1800" dirty="0" smtClean="0">
                <a:solidFill>
                  <a:schemeClr val="tx1"/>
                </a:solidFill>
                <a:latin typeface="Arial" panose="020B0604020202020204" pitchFamily="34" charset="0"/>
                <a:cs typeface="Arial" panose="020B0604020202020204" pitchFamily="34" charset="0"/>
              </a:rPr>
              <a:t>Μέλη </a:t>
            </a:r>
            <a:r>
              <a:rPr lang="el-GR" sz="1800" dirty="0">
                <a:solidFill>
                  <a:schemeClr val="tx1"/>
                </a:solidFill>
                <a:latin typeface="Arial" panose="020B0604020202020204" pitchFamily="34" charset="0"/>
                <a:cs typeface="Arial" panose="020B0604020202020204" pitchFamily="34" charset="0"/>
              </a:rPr>
              <a:t>ΔΕΠ </a:t>
            </a:r>
            <a:r>
              <a:rPr lang="el-GR" sz="1800" dirty="0" smtClean="0">
                <a:solidFill>
                  <a:schemeClr val="tx1"/>
                </a:solidFill>
                <a:latin typeface="Arial" panose="020B0604020202020204" pitchFamily="34" charset="0"/>
                <a:cs typeface="Arial" panose="020B0604020202020204" pitchFamily="34" charset="0"/>
              </a:rPr>
              <a:t>                                                  10</a:t>
            </a:r>
            <a:endParaRPr lang="el-GR" sz="1800" dirty="0">
              <a:solidFill>
                <a:schemeClr val="tx1"/>
              </a:solidFill>
              <a:latin typeface="Arial" panose="020B0604020202020204" pitchFamily="34" charset="0"/>
              <a:cs typeface="Arial" panose="020B0604020202020204" pitchFamily="34" charset="0"/>
            </a:endParaRPr>
          </a:p>
          <a:p>
            <a:pPr algn="l"/>
            <a:r>
              <a:rPr lang="el-GR" sz="1800" dirty="0" smtClean="0">
                <a:solidFill>
                  <a:schemeClr val="tx1"/>
                </a:solidFill>
                <a:latin typeface="Arial" panose="020B0604020202020204" pitchFamily="34" charset="0"/>
                <a:cs typeface="Arial" panose="020B0604020202020204" pitchFamily="34" charset="0"/>
              </a:rPr>
              <a:t>Εξωτερικοί </a:t>
            </a:r>
            <a:r>
              <a:rPr lang="el-GR" sz="1800" dirty="0">
                <a:solidFill>
                  <a:schemeClr val="tx1"/>
                </a:solidFill>
                <a:latin typeface="Arial" panose="020B0604020202020204" pitchFamily="34" charset="0"/>
                <a:cs typeface="Arial" panose="020B0604020202020204" pitchFamily="34" charset="0"/>
              </a:rPr>
              <a:t>Συνεργάτες </a:t>
            </a:r>
            <a:r>
              <a:rPr lang="el-GR" sz="1800" dirty="0" smtClean="0">
                <a:solidFill>
                  <a:schemeClr val="tx1"/>
                </a:solidFill>
                <a:latin typeface="Arial" panose="020B0604020202020204" pitchFamily="34" charset="0"/>
                <a:cs typeface="Arial" panose="020B0604020202020204" pitchFamily="34" charset="0"/>
              </a:rPr>
              <a:t>                              19</a:t>
            </a:r>
            <a:endParaRPr lang="el-GR" sz="1800" dirty="0">
              <a:solidFill>
                <a:schemeClr val="tx1"/>
              </a:solidFill>
              <a:latin typeface="Arial" panose="020B0604020202020204" pitchFamily="34" charset="0"/>
              <a:cs typeface="Arial" panose="020B0604020202020204" pitchFamily="34" charset="0"/>
            </a:endParaRPr>
          </a:p>
          <a:p>
            <a:pPr algn="l"/>
            <a:endParaRPr lang="el-GR" sz="1800" dirty="0">
              <a:solidFill>
                <a:schemeClr val="tx1"/>
              </a:solidFill>
              <a:latin typeface="Arial" panose="020B0604020202020204" pitchFamily="34" charset="0"/>
              <a:cs typeface="Arial" panose="020B0604020202020204" pitchFamily="34" charset="0"/>
            </a:endParaRPr>
          </a:p>
          <a:p>
            <a:pPr algn="l"/>
            <a:r>
              <a:rPr lang="el-GR" sz="1800" dirty="0" smtClean="0">
                <a:solidFill>
                  <a:schemeClr val="tx1"/>
                </a:solidFill>
                <a:latin typeface="Arial" panose="020B0604020202020204" pitchFamily="34" charset="0"/>
                <a:cs typeface="Arial" panose="020B0604020202020204" pitchFamily="34" charset="0"/>
              </a:rPr>
              <a:t>Πρόγραμμα Σπουδών</a:t>
            </a:r>
          </a:p>
          <a:p>
            <a:pPr algn="l"/>
            <a:r>
              <a:rPr lang="el-GR" sz="1800" dirty="0" smtClean="0">
                <a:solidFill>
                  <a:schemeClr val="tx1"/>
                </a:solidFill>
                <a:latin typeface="Arial" panose="020B0604020202020204" pitchFamily="34" charset="0"/>
                <a:cs typeface="Arial" panose="020B0604020202020204" pitchFamily="34" charset="0"/>
              </a:rPr>
              <a:t>Α</a:t>
            </a:r>
            <a:r>
              <a:rPr lang="el-GR" sz="1800" dirty="0">
                <a:solidFill>
                  <a:schemeClr val="tx1"/>
                </a:solidFill>
                <a:latin typeface="Arial" panose="020B0604020202020204" pitchFamily="34" charset="0"/>
                <a:cs typeface="Arial" panose="020B0604020202020204" pitchFamily="34" charset="0"/>
              </a:rPr>
              <a:t>΄ Εξάμηνο </a:t>
            </a:r>
            <a:r>
              <a:rPr lang="el-GR" sz="1800" dirty="0" smtClean="0">
                <a:solidFill>
                  <a:schemeClr val="tx1"/>
                </a:solidFill>
                <a:latin typeface="Arial" panose="020B0604020202020204" pitchFamily="34" charset="0"/>
                <a:cs typeface="Arial" panose="020B0604020202020204" pitchFamily="34" charset="0"/>
              </a:rPr>
              <a:t>                                                2</a:t>
            </a:r>
            <a:r>
              <a:rPr lang="en-US" sz="1800" dirty="0" smtClean="0">
                <a:solidFill>
                  <a:schemeClr val="tx1"/>
                </a:solidFill>
                <a:latin typeface="Arial" panose="020B0604020202020204" pitchFamily="34" charset="0"/>
                <a:cs typeface="Arial" panose="020B0604020202020204" pitchFamily="34" charset="0"/>
              </a:rPr>
              <a:t>3</a:t>
            </a:r>
            <a:endParaRPr lang="el-GR" sz="1800" dirty="0">
              <a:solidFill>
                <a:schemeClr val="tx1"/>
              </a:solidFill>
              <a:latin typeface="Arial" panose="020B0604020202020204" pitchFamily="34" charset="0"/>
              <a:cs typeface="Arial" panose="020B0604020202020204" pitchFamily="34" charset="0"/>
            </a:endParaRPr>
          </a:p>
          <a:p>
            <a:pPr algn="l"/>
            <a:r>
              <a:rPr lang="el-GR" sz="1800" dirty="0">
                <a:solidFill>
                  <a:schemeClr val="tx1"/>
                </a:solidFill>
                <a:latin typeface="Arial" panose="020B0604020202020204" pitchFamily="34" charset="0"/>
                <a:cs typeface="Arial" panose="020B0604020202020204" pitchFamily="34" charset="0"/>
              </a:rPr>
              <a:t> Β΄ </a:t>
            </a:r>
            <a:r>
              <a:rPr lang="el-GR" sz="1800" dirty="0" smtClean="0">
                <a:solidFill>
                  <a:schemeClr val="tx1"/>
                </a:solidFill>
                <a:latin typeface="Arial" panose="020B0604020202020204" pitchFamily="34" charset="0"/>
                <a:cs typeface="Arial" panose="020B0604020202020204" pitchFamily="34" charset="0"/>
              </a:rPr>
              <a:t>Εξάμηνο                                                2</a:t>
            </a:r>
            <a:r>
              <a:rPr lang="en-US" sz="1800" dirty="0" smtClean="0">
                <a:solidFill>
                  <a:schemeClr val="tx1"/>
                </a:solidFill>
                <a:latin typeface="Arial" panose="020B0604020202020204" pitchFamily="34" charset="0"/>
                <a:cs typeface="Arial" panose="020B0604020202020204" pitchFamily="34" charset="0"/>
              </a:rPr>
              <a:t>4</a:t>
            </a:r>
            <a:endParaRPr lang="el-GR" sz="1800" dirty="0">
              <a:solidFill>
                <a:schemeClr val="tx1"/>
              </a:solidFill>
              <a:latin typeface="Arial" panose="020B0604020202020204" pitchFamily="34" charset="0"/>
              <a:cs typeface="Arial" panose="020B0604020202020204" pitchFamily="34" charset="0"/>
            </a:endParaRPr>
          </a:p>
          <a:p>
            <a:pPr algn="l"/>
            <a:r>
              <a:rPr lang="el-GR" sz="1800" dirty="0">
                <a:solidFill>
                  <a:schemeClr val="tx1"/>
                </a:solidFill>
                <a:latin typeface="Arial" panose="020B0604020202020204" pitchFamily="34" charset="0"/>
                <a:cs typeface="Arial" panose="020B0604020202020204" pitchFamily="34" charset="0"/>
              </a:rPr>
              <a:t> Γ΄ Εξάμηνο </a:t>
            </a:r>
            <a:r>
              <a:rPr lang="el-GR" sz="1800" dirty="0" smtClean="0">
                <a:solidFill>
                  <a:schemeClr val="tx1"/>
                </a:solidFill>
                <a:latin typeface="Arial" panose="020B0604020202020204" pitchFamily="34" charset="0"/>
                <a:cs typeface="Arial" panose="020B0604020202020204" pitchFamily="34" charset="0"/>
              </a:rPr>
              <a:t>                                               2</a:t>
            </a:r>
            <a:r>
              <a:rPr lang="en-US" sz="1800" dirty="0" smtClean="0">
                <a:solidFill>
                  <a:schemeClr val="tx1"/>
                </a:solidFill>
                <a:latin typeface="Arial" panose="020B0604020202020204" pitchFamily="34" charset="0"/>
                <a:cs typeface="Arial" panose="020B0604020202020204" pitchFamily="34" charset="0"/>
              </a:rPr>
              <a:t>5</a:t>
            </a:r>
            <a:endParaRPr lang="el-GR" sz="1800" dirty="0">
              <a:solidFill>
                <a:schemeClr val="tx1"/>
              </a:solidFill>
              <a:latin typeface="Arial" panose="020B0604020202020204" pitchFamily="34" charset="0"/>
              <a:cs typeface="Arial" panose="020B0604020202020204" pitchFamily="34" charset="0"/>
            </a:endParaRPr>
          </a:p>
          <a:p>
            <a:pPr algn="l"/>
            <a:r>
              <a:rPr lang="el-GR" sz="1800" dirty="0">
                <a:solidFill>
                  <a:schemeClr val="tx1"/>
                </a:solidFill>
                <a:latin typeface="Arial" panose="020B0604020202020204" pitchFamily="34" charset="0"/>
                <a:cs typeface="Arial" panose="020B0604020202020204" pitchFamily="34" charset="0"/>
              </a:rPr>
              <a:t> Δ΄ Εξάμηνο </a:t>
            </a:r>
            <a:r>
              <a:rPr lang="el-GR" sz="1800" dirty="0" smtClean="0">
                <a:solidFill>
                  <a:schemeClr val="tx1"/>
                </a:solidFill>
                <a:latin typeface="Arial" panose="020B0604020202020204" pitchFamily="34" charset="0"/>
                <a:cs typeface="Arial" panose="020B0604020202020204" pitchFamily="34" charset="0"/>
              </a:rPr>
              <a:t>                                               2</a:t>
            </a:r>
            <a:r>
              <a:rPr lang="en-US" sz="1800" dirty="0" smtClean="0">
                <a:solidFill>
                  <a:schemeClr val="tx1"/>
                </a:solidFill>
                <a:latin typeface="Arial" panose="020B0604020202020204" pitchFamily="34" charset="0"/>
                <a:cs typeface="Arial" panose="020B0604020202020204" pitchFamily="34" charset="0"/>
              </a:rPr>
              <a:t>6</a:t>
            </a:r>
            <a:endParaRPr lang="el-GR" sz="1800" dirty="0">
              <a:solidFill>
                <a:schemeClr val="tx1"/>
              </a:solidFill>
              <a:latin typeface="Arial" panose="020B0604020202020204" pitchFamily="34" charset="0"/>
              <a:cs typeface="Arial" panose="020B0604020202020204" pitchFamily="34" charset="0"/>
            </a:endParaRPr>
          </a:p>
          <a:p>
            <a:pPr algn="l"/>
            <a:endParaRPr lang="el-GR" sz="1800" dirty="0" smtClean="0">
              <a:solidFill>
                <a:schemeClr val="tx1"/>
              </a:solidFill>
              <a:latin typeface="Arial" panose="020B0604020202020204" pitchFamily="34" charset="0"/>
              <a:cs typeface="Arial" panose="020B0604020202020204" pitchFamily="34" charset="0"/>
            </a:endParaRPr>
          </a:p>
          <a:p>
            <a:pPr algn="l"/>
            <a:r>
              <a:rPr lang="el-GR" sz="1800" dirty="0" smtClean="0">
                <a:solidFill>
                  <a:schemeClr val="tx1"/>
                </a:solidFill>
                <a:latin typeface="Arial" panose="020B0604020202020204" pitchFamily="34" charset="0"/>
                <a:cs typeface="Arial" panose="020B0604020202020204" pitchFamily="34" charset="0"/>
              </a:rPr>
              <a:t>Περιγράμματα Μαθημάτων                        2</a:t>
            </a:r>
            <a:r>
              <a:rPr lang="en-US" sz="1800" dirty="0" smtClean="0">
                <a:solidFill>
                  <a:schemeClr val="tx1"/>
                </a:solidFill>
                <a:latin typeface="Arial" panose="020B0604020202020204" pitchFamily="34" charset="0"/>
                <a:cs typeface="Arial" panose="020B0604020202020204" pitchFamily="34" charset="0"/>
              </a:rPr>
              <a:t>8</a:t>
            </a:r>
            <a:endParaRPr lang="el-GR" sz="1800" dirty="0" smtClean="0">
              <a:solidFill>
                <a:schemeClr val="tx1"/>
              </a:solidFill>
              <a:latin typeface="Arial" panose="020B0604020202020204" pitchFamily="34" charset="0"/>
              <a:cs typeface="Arial" panose="020B0604020202020204" pitchFamily="34" charset="0"/>
            </a:endParaRPr>
          </a:p>
          <a:p>
            <a:pPr algn="l"/>
            <a:r>
              <a:rPr lang="el-GR" sz="1800" dirty="0" smtClean="0">
                <a:solidFill>
                  <a:schemeClr val="tx1"/>
                </a:solidFill>
                <a:latin typeface="Arial" panose="020B0604020202020204" pitchFamily="34" charset="0"/>
                <a:cs typeface="Arial" panose="020B0604020202020204" pitchFamily="34" charset="0"/>
              </a:rPr>
              <a:t>Πρακτική Άσκηση                                       4</a:t>
            </a:r>
            <a:r>
              <a:rPr lang="en-US" sz="1800" dirty="0" smtClean="0">
                <a:solidFill>
                  <a:schemeClr val="tx1"/>
                </a:solidFill>
                <a:latin typeface="Arial" panose="020B0604020202020204" pitchFamily="34" charset="0"/>
                <a:cs typeface="Arial" panose="020B0604020202020204" pitchFamily="34" charset="0"/>
              </a:rPr>
              <a:t>8</a:t>
            </a:r>
            <a:endParaRPr lang="el-GR" sz="1800" dirty="0" smtClean="0">
              <a:solidFill>
                <a:schemeClr val="tx1"/>
              </a:solidFill>
              <a:latin typeface="Arial" panose="020B0604020202020204" pitchFamily="34" charset="0"/>
              <a:cs typeface="Arial" panose="020B0604020202020204" pitchFamily="34" charset="0"/>
            </a:endParaRPr>
          </a:p>
          <a:p>
            <a:pPr algn="l"/>
            <a:r>
              <a:rPr lang="el-GR" sz="1800" dirty="0" smtClean="0">
                <a:solidFill>
                  <a:schemeClr val="tx1"/>
                </a:solidFill>
                <a:latin typeface="Arial" panose="020B0604020202020204" pitchFamily="34" charset="0"/>
                <a:cs typeface="Arial" panose="020B0604020202020204" pitchFamily="34" charset="0"/>
              </a:rPr>
              <a:t>Διπλωματική Εργασία                                4</a:t>
            </a:r>
            <a:r>
              <a:rPr lang="en-US" sz="1800" dirty="0" smtClean="0">
                <a:solidFill>
                  <a:schemeClr val="tx1"/>
                </a:solidFill>
                <a:latin typeface="Arial" panose="020B0604020202020204" pitchFamily="34" charset="0"/>
                <a:cs typeface="Arial" panose="020B0604020202020204" pitchFamily="34" charset="0"/>
              </a:rPr>
              <a:t>9</a:t>
            </a:r>
            <a:endParaRPr lang="el-GR" sz="1800" dirty="0" smtClean="0">
              <a:solidFill>
                <a:schemeClr val="tx1"/>
              </a:solidFill>
              <a:latin typeface="Arial" panose="020B0604020202020204" pitchFamily="34" charset="0"/>
              <a:cs typeface="Arial" panose="020B0604020202020204" pitchFamily="34" charset="0"/>
            </a:endParaRPr>
          </a:p>
          <a:p>
            <a:pPr algn="l"/>
            <a:r>
              <a:rPr lang="el-GR" sz="1800" dirty="0" smtClean="0">
                <a:solidFill>
                  <a:schemeClr val="tx1"/>
                </a:solidFill>
                <a:latin typeface="Arial" panose="020B0604020202020204" pitchFamily="34" charset="0"/>
                <a:cs typeface="Arial" panose="020B0604020202020204" pitchFamily="34" charset="0"/>
              </a:rPr>
              <a:t>Εργαστήρια                                                5</a:t>
            </a:r>
            <a:r>
              <a:rPr lang="en-US" sz="1800" dirty="0" smtClean="0">
                <a:solidFill>
                  <a:schemeClr val="tx1"/>
                </a:solidFill>
                <a:latin typeface="Arial" panose="020B0604020202020204" pitchFamily="34" charset="0"/>
                <a:cs typeface="Arial" panose="020B0604020202020204" pitchFamily="34" charset="0"/>
              </a:rPr>
              <a:t>2</a:t>
            </a:r>
            <a:endParaRPr lang="el-GR" sz="1800" dirty="0" smtClean="0">
              <a:solidFill>
                <a:schemeClr val="tx1"/>
              </a:solidFill>
              <a:latin typeface="Arial" panose="020B0604020202020204" pitchFamily="34" charset="0"/>
              <a:cs typeface="Arial" panose="020B0604020202020204" pitchFamily="34" charset="0"/>
            </a:endParaRPr>
          </a:p>
          <a:p>
            <a:pPr algn="l"/>
            <a:r>
              <a:rPr lang="el-GR" sz="1800" dirty="0">
                <a:solidFill>
                  <a:schemeClr val="tx1"/>
                </a:solidFill>
                <a:latin typeface="Arial" panose="020B0604020202020204" pitchFamily="34" charset="0"/>
                <a:cs typeface="Arial" panose="020B0604020202020204" pitchFamily="34" charset="0"/>
              </a:rPr>
              <a:t>Το μεταπτυχιακό με μια </a:t>
            </a:r>
            <a:r>
              <a:rPr lang="el-GR" sz="1800" dirty="0" smtClean="0">
                <a:solidFill>
                  <a:schemeClr val="tx1"/>
                </a:solidFill>
                <a:latin typeface="Arial" panose="020B0604020202020204" pitchFamily="34" charset="0"/>
                <a:cs typeface="Arial" panose="020B0604020202020204" pitchFamily="34" charset="0"/>
              </a:rPr>
              <a:t>ματιά                    5</a:t>
            </a:r>
            <a:r>
              <a:rPr lang="en-US" sz="1800" dirty="0" smtClean="0">
                <a:solidFill>
                  <a:schemeClr val="tx1"/>
                </a:solidFill>
                <a:latin typeface="Arial" panose="020B0604020202020204" pitchFamily="34" charset="0"/>
                <a:cs typeface="Arial" panose="020B0604020202020204" pitchFamily="34" charset="0"/>
              </a:rPr>
              <a:t>3</a:t>
            </a:r>
            <a:endParaRPr lang="el-GR" sz="1800" dirty="0" smtClean="0">
              <a:solidFill>
                <a:schemeClr val="tx1"/>
              </a:solidFill>
              <a:latin typeface="Arial" panose="020B0604020202020204" pitchFamily="34" charset="0"/>
              <a:cs typeface="Arial" panose="020B0604020202020204" pitchFamily="34" charset="0"/>
            </a:endParaRPr>
          </a:p>
          <a:p>
            <a:pPr algn="l"/>
            <a:endParaRPr lang="el-GR" sz="1800" dirty="0">
              <a:solidFill>
                <a:schemeClr val="tx1"/>
              </a:solidFill>
              <a:latin typeface="Arial" panose="020B0604020202020204" pitchFamily="34" charset="0"/>
              <a:cs typeface="Arial" panose="020B0604020202020204" pitchFamily="34" charset="0"/>
            </a:endParaRPr>
          </a:p>
          <a:p>
            <a:pPr algn="l"/>
            <a:endParaRPr lang="el-G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738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2000" y="2448000"/>
            <a:ext cx="5440680" cy="6035040"/>
          </a:xfrm>
        </p:spPr>
        <p:txBody>
          <a:bodyPr>
            <a:normAutofit/>
          </a:bodyPr>
          <a:lstStyle/>
          <a:p>
            <a:pPr marL="0" indent="0">
              <a:buNone/>
            </a:pPr>
            <a:endParaRPr lang="el-GR" b="1" dirty="0" smtClean="0">
              <a:latin typeface="Arial" panose="020B0604020202020204" pitchFamily="34" charset="0"/>
              <a:cs typeface="Arial" panose="020B0604020202020204" pitchFamily="34" charset="0"/>
            </a:endParaRPr>
          </a:p>
          <a:p>
            <a:pPr marL="0" indent="0">
              <a:buNone/>
            </a:pPr>
            <a:r>
              <a:rPr lang="el-GR" b="1" dirty="0" smtClean="0">
                <a:latin typeface="Arial" panose="020B0604020202020204" pitchFamily="34" charset="0"/>
                <a:cs typeface="Arial" panose="020B0604020202020204" pitchFamily="34" charset="0"/>
              </a:rPr>
              <a:t>Β. Δεξιότητες/ικανότητες</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Να μπορούν οι εκπαιδευόμενοι-ες να:</a:t>
            </a:r>
          </a:p>
          <a:p>
            <a:pPr algn="just">
              <a:buClr>
                <a:srgbClr val="1B79FD"/>
              </a:buClr>
            </a:pPr>
            <a:r>
              <a:rPr lang="el-GR" dirty="0" smtClean="0">
                <a:latin typeface="Arial" panose="020B0604020202020204" pitchFamily="34" charset="0"/>
                <a:cs typeface="Arial" panose="020B0604020202020204" pitchFamily="34" charset="0"/>
              </a:rPr>
              <a:t>αναγνωρίζουν </a:t>
            </a:r>
            <a:r>
              <a:rPr lang="el-GR" dirty="0">
                <a:latin typeface="Arial" panose="020B0604020202020204" pitchFamily="34" charset="0"/>
                <a:cs typeface="Arial" panose="020B0604020202020204" pitchFamily="34" charset="0"/>
              </a:rPr>
              <a:t>τις δεξιότητες διαχείρισης σταδιοδρομίας και το επίπεδο ανάπτυξής τους</a:t>
            </a:r>
          </a:p>
          <a:p>
            <a:pPr lvl="0" algn="just">
              <a:buClr>
                <a:srgbClr val="1B79FD"/>
              </a:buClr>
            </a:pPr>
            <a:r>
              <a:rPr lang="el-GR" dirty="0">
                <a:latin typeface="Arial" panose="020B0604020202020204" pitchFamily="34" charset="0"/>
                <a:cs typeface="Arial" panose="020B0604020202020204" pitchFamily="34" charset="0"/>
              </a:rPr>
              <a:t>να  επικοινωνούν και να συνεργάζονται αποτελεσματικά σε </a:t>
            </a:r>
            <a:r>
              <a:rPr lang="el-GR" dirty="0" smtClean="0">
                <a:latin typeface="Arial" panose="020B0604020202020204" pitchFamily="34" charset="0"/>
                <a:cs typeface="Arial" panose="020B0604020202020204" pitchFamily="34" charset="0"/>
              </a:rPr>
              <a:t>εργασιακό </a:t>
            </a:r>
            <a:r>
              <a:rPr lang="el-GR" dirty="0">
                <a:latin typeface="Arial" panose="020B0604020202020204" pitchFamily="34" charset="0"/>
                <a:cs typeface="Arial" panose="020B0604020202020204" pitchFamily="34" charset="0"/>
              </a:rPr>
              <a:t>πλαίσιο </a:t>
            </a:r>
          </a:p>
          <a:p>
            <a:pPr lvl="0" algn="just">
              <a:buClr>
                <a:srgbClr val="1B79FD"/>
              </a:buClr>
            </a:pPr>
            <a:r>
              <a:rPr lang="el-GR" dirty="0">
                <a:latin typeface="Arial" panose="020B0604020202020204" pitchFamily="34" charset="0"/>
                <a:cs typeface="Arial" panose="020B0604020202020204" pitchFamily="34" charset="0"/>
              </a:rPr>
              <a:t>να οργανώνουν ένα αποτελεσματικό σχέδιο αναζήτησης εργασίας</a:t>
            </a:r>
          </a:p>
          <a:p>
            <a:pPr marL="0" indent="0">
              <a:buNone/>
            </a:pPr>
            <a:r>
              <a:rPr lang="el-GR" i="1" dirty="0">
                <a:latin typeface="Arial" panose="020B0604020202020204" pitchFamily="34" charset="0"/>
                <a:cs typeface="Arial" panose="020B0604020202020204" pitchFamily="34" charset="0"/>
              </a:rPr>
              <a:t> </a:t>
            </a:r>
            <a:endParaRPr lang="el-GR" i="1" dirty="0" smtClean="0">
              <a:latin typeface="Arial" panose="020B0604020202020204" pitchFamily="34" charset="0"/>
              <a:cs typeface="Arial" panose="020B0604020202020204" pitchFamily="34" charset="0"/>
            </a:endParaRPr>
          </a:p>
          <a:p>
            <a:pPr marL="0" indent="0">
              <a:buNone/>
            </a:pPr>
            <a:endParaRPr lang="el-GR" dirty="0">
              <a:latin typeface="Arial" panose="020B0604020202020204" pitchFamily="34" charset="0"/>
              <a:cs typeface="Arial" panose="020B0604020202020204" pitchFamily="34" charset="0"/>
            </a:endParaRPr>
          </a:p>
          <a:p>
            <a:pPr marL="0" indent="0" algn="just">
              <a:buNone/>
            </a:pPr>
            <a:r>
              <a:rPr lang="el-GR" b="1" dirty="0">
                <a:latin typeface="Arial" panose="020B0604020202020204" pitchFamily="34" charset="0"/>
                <a:cs typeface="Arial" panose="020B0604020202020204" pitchFamily="34" charset="0"/>
              </a:rPr>
              <a:t>Γ</a:t>
            </a:r>
            <a:r>
              <a:rPr lang="el-GR" b="1" dirty="0" smtClean="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Στάσεις και συμπεριφορές</a:t>
            </a:r>
            <a:endParaRPr lang="el-GR" dirty="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Οι εκπαιδευόμενοι-ες:</a:t>
            </a:r>
          </a:p>
          <a:p>
            <a:pPr lvl="0" algn="just">
              <a:buClr>
                <a:srgbClr val="1B79FD"/>
              </a:buClr>
            </a:pPr>
            <a:r>
              <a:rPr lang="el-GR" dirty="0">
                <a:latin typeface="Arial" panose="020B0604020202020204" pitchFamily="34" charset="0"/>
                <a:cs typeface="Arial" panose="020B0604020202020204" pitchFamily="34" charset="0"/>
              </a:rPr>
              <a:t>να αποδέχονται και υιοθετούν τους κανόνες δεοντολογίας στην επιστημονική και εργασιακή τους ενασχόληση</a:t>
            </a:r>
          </a:p>
          <a:p>
            <a:pPr lvl="0" algn="just">
              <a:buClr>
                <a:srgbClr val="1B79FD"/>
              </a:buClr>
            </a:pPr>
            <a:r>
              <a:rPr lang="el-GR" dirty="0">
                <a:latin typeface="Arial" panose="020B0604020202020204" pitchFamily="34" charset="0"/>
                <a:cs typeface="Arial" panose="020B0604020202020204" pitchFamily="34" charset="0"/>
              </a:rPr>
              <a:t>να αποδέχονται την ανάγκη για </a:t>
            </a:r>
            <a:r>
              <a:rPr lang="el-GR" dirty="0" smtClean="0">
                <a:latin typeface="Arial" panose="020B0604020202020204" pitchFamily="34" charset="0"/>
                <a:cs typeface="Arial" panose="020B0604020202020204" pitchFamily="34" charset="0"/>
              </a:rPr>
              <a:t>δια </a:t>
            </a:r>
            <a:r>
              <a:rPr lang="el-GR" dirty="0">
                <a:latin typeface="Arial" panose="020B0604020202020204" pitchFamily="34" charset="0"/>
                <a:cs typeface="Arial" panose="020B0604020202020204" pitchFamily="34" charset="0"/>
              </a:rPr>
              <a:t>βίου μάθηση στο πλαίσιο της επαγγελματικής τους ανάπτυξης</a:t>
            </a:r>
          </a:p>
          <a:p>
            <a:pPr lvl="0" algn="just">
              <a:buClr>
                <a:srgbClr val="1B79FD"/>
              </a:buClr>
            </a:pPr>
            <a:r>
              <a:rPr lang="el-GR" dirty="0">
                <a:latin typeface="Arial" panose="020B0604020202020204" pitchFamily="34" charset="0"/>
                <a:cs typeface="Arial" panose="020B0604020202020204" pitchFamily="34" charset="0"/>
              </a:rPr>
              <a:t>να είναι ανοιχτοί/θετικοί </a:t>
            </a:r>
            <a:r>
              <a:rPr lang="el-GR" dirty="0" smtClean="0">
                <a:latin typeface="Arial" panose="020B0604020202020204" pitchFamily="34" charset="0"/>
                <a:cs typeface="Arial" panose="020B0604020202020204" pitchFamily="34" charset="0"/>
              </a:rPr>
              <a:t>στην </a:t>
            </a:r>
            <a:r>
              <a:rPr lang="el-GR" dirty="0">
                <a:latin typeface="Arial" panose="020B0604020202020204" pitchFamily="34" charset="0"/>
                <a:cs typeface="Arial" panose="020B0604020202020204" pitchFamily="34" charset="0"/>
              </a:rPr>
              <a:t>ανάπτυξη και βελτίωση των δεξιοτήτων τους στη διαχείριση σταδιοδρομίας </a:t>
            </a:r>
          </a:p>
          <a:p>
            <a:pPr marL="0" indent="0">
              <a:buNone/>
            </a:pPr>
            <a:endParaRPr lang="el-GR" dirty="0" smtClean="0"/>
          </a:p>
          <a:p>
            <a:pPr>
              <a:buFont typeface="Wingdings" panose="05000000000000000000" pitchFamily="2" charset="2"/>
              <a:buChar char="ü"/>
            </a:pPr>
            <a:endParaRPr lang="el-GR" dirty="0"/>
          </a:p>
        </p:txBody>
      </p:sp>
      <p:sp>
        <p:nvSpPr>
          <p:cNvPr id="4" name="Ορθογώνιο 3"/>
          <p:cNvSpPr/>
          <p:nvPr/>
        </p:nvSpPr>
        <p:spPr>
          <a:xfrm>
            <a:off x="91440" y="900000"/>
            <a:ext cx="5292090" cy="1200329"/>
          </a:xfrm>
          <a:prstGeom prst="rect">
            <a:avLst/>
          </a:prstGeom>
        </p:spPr>
        <p:txBody>
          <a:bodyPr wrap="square">
            <a:spAutoFit/>
          </a:bodyPr>
          <a:lstStyle/>
          <a:p>
            <a:pPr algn="ctr"/>
            <a:r>
              <a:rPr lang="el-GR" sz="2400" b="1" dirty="0">
                <a:solidFill>
                  <a:srgbClr val="1CCDF0"/>
                </a:solidFill>
                <a:latin typeface="Arial" panose="020B0604020202020204" pitchFamily="34" charset="0"/>
                <a:ea typeface="+mj-ea"/>
                <a:cs typeface="Arial" panose="020B0604020202020204" pitchFamily="34" charset="0"/>
              </a:rPr>
              <a:t>Επαγγελματική και Ερευνητική Δεοντολογία στις Διαταραχές Επικοινωνίας</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748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62890" y="2023110"/>
            <a:ext cx="5795011" cy="6892290"/>
          </a:xfrm>
        </p:spPr>
        <p:txBody>
          <a:bodyPr>
            <a:normAutofit/>
          </a:bodyPr>
          <a:lstStyle/>
          <a:p>
            <a:pPr marL="0" indent="0" algn="ctr">
              <a:buNone/>
            </a:pPr>
            <a:r>
              <a:rPr lang="el-GR" sz="1400" b="1" dirty="0" smtClean="0">
                <a:latin typeface="Arial" panose="020B0604020202020204" pitchFamily="34" charset="0"/>
                <a:cs typeface="Arial" panose="020B0604020202020204" pitchFamily="34" charset="0"/>
              </a:rPr>
              <a:t>Περιεχόμενα / Θεματικές ενότητες</a:t>
            </a:r>
            <a:endParaRPr lang="el-GR" sz="1400" dirty="0">
              <a:latin typeface="Arial" panose="020B0604020202020204" pitchFamily="34" charset="0"/>
              <a:cs typeface="Arial" panose="020B0604020202020204" pitchFamily="34" charset="0"/>
            </a:endParaRPr>
          </a:p>
          <a:p>
            <a:pPr>
              <a:buClr>
                <a:srgbClr val="1B79FD"/>
              </a:buClr>
            </a:pPr>
            <a:r>
              <a:rPr lang="el-GR" sz="1400" dirty="0" smtClean="0">
                <a:latin typeface="Arial" panose="020B0604020202020204" pitchFamily="34" charset="0"/>
                <a:cs typeface="Arial" panose="020B0604020202020204" pitchFamily="34" charset="0"/>
              </a:rPr>
              <a:t>Κώδικας Δεοντολογίας στην επιστήμη και έρευνα των ΔτΕ</a:t>
            </a:r>
          </a:p>
          <a:p>
            <a:pPr>
              <a:buClr>
                <a:srgbClr val="1B79FD"/>
              </a:buClr>
            </a:pPr>
            <a:r>
              <a:rPr lang="el-GR" sz="1400" dirty="0" smtClean="0">
                <a:latin typeface="Arial" panose="020B0604020202020204" pitchFamily="34" charset="0"/>
                <a:cs typeface="Arial" panose="020B0604020202020204" pitchFamily="34" charset="0"/>
              </a:rPr>
              <a:t>Κώδικας </a:t>
            </a:r>
            <a:r>
              <a:rPr lang="el-GR" sz="1400" dirty="0">
                <a:latin typeface="Arial" panose="020B0604020202020204" pitchFamily="34" charset="0"/>
                <a:cs typeface="Arial" panose="020B0604020202020204" pitchFamily="34" charset="0"/>
              </a:rPr>
              <a:t>Δεοντολογίας στα επαγγέλματα των ΔτΕ</a:t>
            </a:r>
          </a:p>
          <a:p>
            <a:pPr>
              <a:buClr>
                <a:srgbClr val="1B79FD"/>
              </a:buClr>
            </a:pPr>
            <a:r>
              <a:rPr lang="el-GR" sz="1400" dirty="0">
                <a:latin typeface="Arial" panose="020B0604020202020204" pitchFamily="34" charset="0"/>
                <a:cs typeface="Arial" panose="020B0604020202020204" pitchFamily="34" charset="0"/>
              </a:rPr>
              <a:t>Θεωρητικά μοντέλα επαγγελματικής ανάπτυξης </a:t>
            </a:r>
          </a:p>
          <a:p>
            <a:pPr marL="0" indent="0">
              <a:buClr>
                <a:srgbClr val="1B79FD"/>
              </a:buClr>
              <a:buNone/>
            </a:pPr>
            <a:r>
              <a:rPr lang="el-GR" sz="1400" dirty="0">
                <a:latin typeface="Arial" panose="020B0604020202020204" pitchFamily="34" charset="0"/>
                <a:cs typeface="Arial" panose="020B0604020202020204" pitchFamily="34" charset="0"/>
              </a:rPr>
              <a:t> </a:t>
            </a:r>
            <a:r>
              <a:rPr lang="el-GR" sz="1400" dirty="0" smtClean="0">
                <a:latin typeface="Arial" panose="020B0604020202020204" pitchFamily="34" charset="0"/>
                <a:cs typeface="Arial" panose="020B0604020202020204" pitchFamily="34" charset="0"/>
              </a:rPr>
              <a:t>    &amp; </a:t>
            </a:r>
            <a:r>
              <a:rPr lang="el-GR" sz="1400" dirty="0">
                <a:latin typeface="Arial" panose="020B0604020202020204" pitchFamily="34" charset="0"/>
                <a:cs typeface="Arial" panose="020B0604020202020204" pitchFamily="34" charset="0"/>
              </a:rPr>
              <a:t>σταδιοδρομίας </a:t>
            </a:r>
            <a:r>
              <a:rPr lang="el-GR" sz="1400" dirty="0" smtClean="0">
                <a:latin typeface="Arial" panose="020B0604020202020204" pitchFamily="34" charset="0"/>
                <a:cs typeface="Arial" panose="020B0604020202020204" pitchFamily="34" charset="0"/>
              </a:rPr>
              <a:t>στις </a:t>
            </a:r>
            <a:r>
              <a:rPr lang="el-GR" sz="1400" dirty="0">
                <a:latin typeface="Arial" panose="020B0604020202020204" pitchFamily="34" charset="0"/>
                <a:cs typeface="Arial" panose="020B0604020202020204" pitchFamily="34" charset="0"/>
              </a:rPr>
              <a:t>επιστήμες ΔτΕ</a:t>
            </a:r>
          </a:p>
          <a:p>
            <a:pPr>
              <a:buClr>
                <a:srgbClr val="1B79FD"/>
              </a:buClr>
            </a:pPr>
            <a:r>
              <a:rPr lang="el-GR" sz="1400" dirty="0">
                <a:latin typeface="Arial" panose="020B0604020202020204" pitchFamily="34" charset="0"/>
                <a:cs typeface="Arial" panose="020B0604020202020204" pitchFamily="34" charset="0"/>
              </a:rPr>
              <a:t>Προφίλ και προοπτικές απασχόλησης επαγγελματιών ΔτΕ</a:t>
            </a:r>
          </a:p>
          <a:p>
            <a:pPr>
              <a:buClr>
                <a:srgbClr val="1B79FD"/>
              </a:buClr>
            </a:pPr>
            <a:r>
              <a:rPr lang="el-GR" sz="1400" dirty="0">
                <a:latin typeface="Arial" panose="020B0604020202020204" pitchFamily="34" charset="0"/>
                <a:cs typeface="Arial" panose="020B0604020202020204" pitchFamily="34" charset="0"/>
              </a:rPr>
              <a:t>Δεξιότητες-κλειδιά και δεξιότητες σταδιοδρομίας </a:t>
            </a:r>
            <a:r>
              <a:rPr lang="el-GR" sz="1400" dirty="0" smtClean="0">
                <a:latin typeface="Arial" panose="020B0604020202020204" pitchFamily="34" charset="0"/>
                <a:cs typeface="Arial" panose="020B0604020202020204" pitchFamily="34" charset="0"/>
              </a:rPr>
              <a:t>επαγγελματιών</a:t>
            </a:r>
          </a:p>
          <a:p>
            <a:pPr marL="0" indent="0">
              <a:buClr>
                <a:srgbClr val="1B79FD"/>
              </a:buClr>
              <a:buNone/>
            </a:pPr>
            <a:r>
              <a:rPr lang="el-GR" sz="1400" dirty="0" smtClean="0">
                <a:latin typeface="Arial" panose="020B0604020202020204" pitchFamily="34" charset="0"/>
                <a:cs typeface="Arial" panose="020B0604020202020204" pitchFamily="34" charset="0"/>
              </a:rPr>
              <a:t>     στις </a:t>
            </a:r>
            <a:r>
              <a:rPr lang="el-GR" sz="1400" dirty="0">
                <a:latin typeface="Arial" panose="020B0604020202020204" pitchFamily="34" charset="0"/>
                <a:cs typeface="Arial" panose="020B0604020202020204" pitchFamily="34" charset="0"/>
              </a:rPr>
              <a:t>ΔτΕ: Ενεργητική Ακρόαση &amp; Ενσυναίσθηση</a:t>
            </a:r>
          </a:p>
          <a:p>
            <a:pPr>
              <a:buClr>
                <a:srgbClr val="1B79FD"/>
              </a:buClr>
            </a:pPr>
            <a:r>
              <a:rPr lang="el-GR" sz="1400" dirty="0">
                <a:latin typeface="Arial" panose="020B0604020202020204" pitchFamily="34" charset="0"/>
                <a:cs typeface="Arial" panose="020B0604020202020204" pitchFamily="34" charset="0"/>
              </a:rPr>
              <a:t>Σχέδιο αναζήτησης εργασίας: </a:t>
            </a:r>
            <a:r>
              <a:rPr lang="el-GR" sz="1400" dirty="0" smtClean="0">
                <a:latin typeface="Arial" panose="020B0604020202020204" pitchFamily="34" charset="0"/>
                <a:cs typeface="Arial" panose="020B0604020202020204" pitchFamily="34" charset="0"/>
              </a:rPr>
              <a:t>βιογραφικό </a:t>
            </a:r>
            <a:r>
              <a:rPr lang="el-GR" sz="1400" dirty="0">
                <a:latin typeface="Arial" panose="020B0604020202020204" pitchFamily="34" charset="0"/>
                <a:cs typeface="Arial" panose="020B0604020202020204" pitchFamily="34" charset="0"/>
              </a:rPr>
              <a:t>σημείωμα, </a:t>
            </a:r>
          </a:p>
          <a:p>
            <a:pPr marL="0" indent="0">
              <a:buClr>
                <a:srgbClr val="1B79FD"/>
              </a:buClr>
              <a:buNone/>
            </a:pPr>
            <a:r>
              <a:rPr lang="el-GR" sz="1400" dirty="0">
                <a:latin typeface="Arial" panose="020B0604020202020204" pitchFamily="34" charset="0"/>
                <a:cs typeface="Arial" panose="020B0604020202020204" pitchFamily="34" charset="0"/>
              </a:rPr>
              <a:t> </a:t>
            </a:r>
            <a:r>
              <a:rPr lang="el-GR" sz="1400" dirty="0" smtClean="0">
                <a:latin typeface="Arial" panose="020B0604020202020204" pitchFamily="34" charset="0"/>
                <a:cs typeface="Arial" panose="020B0604020202020204" pitchFamily="34" charset="0"/>
              </a:rPr>
              <a:t>    συνοδευτική επιστολή &amp; </a:t>
            </a:r>
            <a:r>
              <a:rPr lang="el-GR" sz="1400" dirty="0">
                <a:latin typeface="Arial" panose="020B0604020202020204" pitchFamily="34" charset="0"/>
                <a:cs typeface="Arial" panose="020B0604020202020204" pitchFamily="34" charset="0"/>
              </a:rPr>
              <a:t>συνέντευξη για θέση εργασίας</a:t>
            </a:r>
          </a:p>
          <a:p>
            <a:pPr>
              <a:buClr>
                <a:srgbClr val="1B79FD"/>
              </a:buClr>
            </a:pPr>
            <a:r>
              <a:rPr lang="el-GR" sz="1400" dirty="0" smtClean="0">
                <a:latin typeface="Arial" panose="020B0604020202020204" pitchFamily="34" charset="0"/>
                <a:cs typeface="Arial" panose="020B0604020202020204" pitchFamily="34" charset="0"/>
              </a:rPr>
              <a:t>Βιωματική προσέγγιση-εργαστήριο ανάπτυξης δεξιοτήτων επικοινωνίας και διαχείρισης κρίσεων </a:t>
            </a:r>
          </a:p>
          <a:p>
            <a:pPr marL="0" indent="0" algn="ctr">
              <a:buNone/>
            </a:pPr>
            <a:endParaRPr lang="el-GR" sz="1400" b="1" dirty="0">
              <a:latin typeface="Arial" panose="020B0604020202020204" pitchFamily="34" charset="0"/>
              <a:cs typeface="Arial" panose="020B0604020202020204" pitchFamily="34" charset="0"/>
            </a:endParaRPr>
          </a:p>
          <a:p>
            <a:pPr marL="0" indent="0" algn="ctr">
              <a:buNone/>
            </a:pPr>
            <a:r>
              <a:rPr lang="el-GR" sz="1400" b="1" dirty="0" smtClean="0">
                <a:latin typeface="Arial" panose="020B0604020202020204" pitchFamily="34" charset="0"/>
                <a:cs typeface="Arial" panose="020B0604020202020204" pitchFamily="34" charset="0"/>
              </a:rPr>
              <a:t>Διδακτικές </a:t>
            </a:r>
            <a:r>
              <a:rPr lang="el-GR" sz="1400" b="1" dirty="0">
                <a:latin typeface="Arial" panose="020B0604020202020204" pitchFamily="34" charset="0"/>
                <a:cs typeface="Arial" panose="020B0604020202020204" pitchFamily="34" charset="0"/>
              </a:rPr>
              <a:t>τεχνικές και </a:t>
            </a:r>
            <a:r>
              <a:rPr lang="el-GR" sz="1400" b="1" dirty="0" smtClean="0">
                <a:latin typeface="Arial" panose="020B0604020202020204" pitchFamily="34" charset="0"/>
                <a:cs typeface="Arial" panose="020B0604020202020204" pitchFamily="34" charset="0"/>
              </a:rPr>
              <a:t>μέσα</a:t>
            </a:r>
            <a:endParaRPr lang="el-GR" sz="1400" dirty="0">
              <a:latin typeface="Arial" panose="020B0604020202020204" pitchFamily="34" charset="0"/>
              <a:cs typeface="Arial" panose="020B0604020202020204" pitchFamily="34" charset="0"/>
            </a:endParaRPr>
          </a:p>
          <a:p>
            <a:pPr algn="just">
              <a:buClr>
                <a:srgbClr val="1B79FD"/>
              </a:buClr>
            </a:pPr>
            <a:r>
              <a:rPr lang="el-GR" sz="1400" dirty="0">
                <a:latin typeface="Arial" panose="020B0604020202020204" pitchFamily="34" charset="0"/>
                <a:cs typeface="Arial" panose="020B0604020202020204" pitchFamily="34" charset="0"/>
              </a:rPr>
              <a:t>Εμπλουτισμένη </a:t>
            </a:r>
            <a:r>
              <a:rPr lang="el-GR" sz="1400" dirty="0" smtClean="0">
                <a:latin typeface="Arial" panose="020B0604020202020204" pitchFamily="34" charset="0"/>
                <a:cs typeface="Arial" panose="020B0604020202020204" pitchFamily="34" charset="0"/>
              </a:rPr>
              <a:t>Εισήγηση</a:t>
            </a:r>
          </a:p>
          <a:p>
            <a:pPr algn="just">
              <a:buClr>
                <a:srgbClr val="1B79FD"/>
              </a:buClr>
            </a:pPr>
            <a:r>
              <a:rPr lang="el-GR" sz="1400" dirty="0" smtClean="0">
                <a:latin typeface="Arial" panose="020B0604020202020204" pitchFamily="34" charset="0"/>
                <a:cs typeface="Arial" panose="020B0604020202020204" pitchFamily="34" charset="0"/>
              </a:rPr>
              <a:t>Μελέτη βιβλιογραφίας</a:t>
            </a:r>
          </a:p>
          <a:p>
            <a:pPr algn="just">
              <a:buClr>
                <a:srgbClr val="1B79FD"/>
              </a:buClr>
            </a:pPr>
            <a:r>
              <a:rPr lang="el-GR" sz="1400" dirty="0" smtClean="0">
                <a:latin typeface="Arial" panose="020B0604020202020204" pitchFamily="34" charset="0"/>
                <a:cs typeface="Arial" panose="020B0604020202020204" pitchFamily="34" charset="0"/>
              </a:rPr>
              <a:t>Καταιγισμός ιδεών</a:t>
            </a:r>
          </a:p>
          <a:p>
            <a:pPr algn="just">
              <a:buClr>
                <a:srgbClr val="1B79FD"/>
              </a:buClr>
            </a:pPr>
            <a:r>
              <a:rPr lang="el-GR" sz="1400" dirty="0" smtClean="0">
                <a:latin typeface="Arial" panose="020B0604020202020204" pitchFamily="34" charset="0"/>
                <a:cs typeface="Arial" panose="020B0604020202020204" pitchFamily="34" charset="0"/>
              </a:rPr>
              <a:t>Μελέτη Περίπτωσης </a:t>
            </a:r>
          </a:p>
          <a:p>
            <a:pPr algn="just">
              <a:buClr>
                <a:srgbClr val="1B79FD"/>
              </a:buClr>
            </a:pPr>
            <a:r>
              <a:rPr lang="el-GR" sz="1400" dirty="0" smtClean="0">
                <a:latin typeface="Arial" panose="020B0604020202020204" pitchFamily="34" charset="0"/>
                <a:cs typeface="Arial" panose="020B0604020202020204" pitchFamily="34" charset="0"/>
              </a:rPr>
              <a:t>Παιχνίδι ρόλων - Προσομοίωση </a:t>
            </a:r>
          </a:p>
          <a:p>
            <a:pPr algn="just">
              <a:buClr>
                <a:srgbClr val="1B79FD"/>
              </a:buClr>
            </a:pPr>
            <a:r>
              <a:rPr lang="el-GR" sz="1400" dirty="0" smtClean="0">
                <a:latin typeface="Arial" panose="020B0604020202020204" pitchFamily="34" charset="0"/>
                <a:cs typeface="Arial" panose="020B0604020202020204" pitchFamily="34" charset="0"/>
              </a:rPr>
              <a:t>Εκπαιδευτικό δράμα </a:t>
            </a:r>
          </a:p>
          <a:p>
            <a:pPr algn="just">
              <a:buClr>
                <a:srgbClr val="1B79FD"/>
              </a:buClr>
            </a:pPr>
            <a:r>
              <a:rPr lang="el-GR" sz="1400" dirty="0" smtClean="0">
                <a:latin typeface="Arial" panose="020B0604020202020204" pitchFamily="34" charset="0"/>
                <a:cs typeface="Arial" panose="020B0604020202020204" pitchFamily="34" charset="0"/>
              </a:rPr>
              <a:t>Ηλεκτρονική </a:t>
            </a:r>
            <a:r>
              <a:rPr lang="el-GR" sz="1400" dirty="0">
                <a:latin typeface="Arial" panose="020B0604020202020204" pitchFamily="34" charset="0"/>
                <a:cs typeface="Arial" panose="020B0604020202020204" pitchFamily="34" charset="0"/>
              </a:rPr>
              <a:t>πλατφόρμα </a:t>
            </a:r>
            <a:r>
              <a:rPr lang="en-US" sz="1400" dirty="0">
                <a:latin typeface="Arial" panose="020B0604020202020204" pitchFamily="34" charset="0"/>
                <a:cs typeface="Arial" panose="020B0604020202020204" pitchFamily="34" charset="0"/>
              </a:rPr>
              <a:t>Open </a:t>
            </a:r>
            <a:r>
              <a:rPr lang="en-US" sz="1400" dirty="0" smtClean="0">
                <a:latin typeface="Arial" panose="020B0604020202020204" pitchFamily="34" charset="0"/>
                <a:cs typeface="Arial" panose="020B0604020202020204" pitchFamily="34" charset="0"/>
              </a:rPr>
              <a:t>eClass</a:t>
            </a:r>
            <a:endParaRPr lang="el-GR" sz="1400" dirty="0">
              <a:latin typeface="Arial" panose="020B0604020202020204" pitchFamily="34" charset="0"/>
              <a:cs typeface="Arial" panose="020B0604020202020204" pitchFamily="34" charset="0"/>
            </a:endParaRPr>
          </a:p>
          <a:p>
            <a:endParaRPr lang="el-GR" dirty="0"/>
          </a:p>
        </p:txBody>
      </p:sp>
      <p:sp>
        <p:nvSpPr>
          <p:cNvPr id="4" name="Ορθογώνιο 3"/>
          <p:cNvSpPr/>
          <p:nvPr/>
        </p:nvSpPr>
        <p:spPr>
          <a:xfrm>
            <a:off x="252000" y="576000"/>
            <a:ext cx="5101110" cy="1200329"/>
          </a:xfrm>
          <a:prstGeom prst="rect">
            <a:avLst/>
          </a:prstGeom>
        </p:spPr>
        <p:txBody>
          <a:bodyPr wrap="square">
            <a:spAutoFit/>
          </a:bodyPr>
          <a:lstStyle/>
          <a:p>
            <a:pPr lvl="0" algn="ctr"/>
            <a:r>
              <a:rPr lang="el-GR" sz="2400" b="1" dirty="0">
                <a:solidFill>
                  <a:srgbClr val="1CCDF0"/>
                </a:solidFill>
                <a:latin typeface="Arial" panose="020B0604020202020204" pitchFamily="34" charset="0"/>
                <a:cs typeface="Arial" panose="020B0604020202020204" pitchFamily="34" charset="0"/>
              </a:rPr>
              <a:t>Επαγγελματική και Ερευνητική Δεοντολογία στις </a:t>
            </a:r>
            <a:r>
              <a:rPr lang="el-GR" sz="2400" b="1" dirty="0" smtClean="0">
                <a:solidFill>
                  <a:srgbClr val="1CCDF0"/>
                </a:solidFill>
                <a:latin typeface="Arial" panose="020B0604020202020204" pitchFamily="34" charset="0"/>
                <a:cs typeface="Arial" panose="020B0604020202020204" pitchFamily="34" charset="0"/>
              </a:rPr>
              <a:t>Διαταραχές </a:t>
            </a:r>
            <a:r>
              <a:rPr lang="el-GR" sz="2400" b="1" dirty="0">
                <a:solidFill>
                  <a:srgbClr val="1CCDF0"/>
                </a:solidFill>
                <a:latin typeface="Arial" panose="020B0604020202020204" pitchFamily="34" charset="0"/>
                <a:cs typeface="Arial" panose="020B0604020202020204" pitchFamily="34" charset="0"/>
              </a:rPr>
              <a:t>Επικοινωνίας</a:t>
            </a:r>
            <a:endParaRPr lang="el-GR"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676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085850"/>
            <a:ext cx="4760785" cy="982980"/>
          </a:xfrm>
        </p:spPr>
        <p:txBody>
          <a:bodyPr>
            <a:noAutofit/>
          </a:bodyPr>
          <a:lstStyle/>
          <a:p>
            <a:pPr algn="ctr"/>
            <a:r>
              <a:rPr lang="el-GR" sz="2800" b="1" dirty="0">
                <a:latin typeface="Arial" panose="020B0604020202020204" pitchFamily="34" charset="0"/>
                <a:cs typeface="Arial" panose="020B0604020202020204" pitchFamily="34" charset="0"/>
              </a:rPr>
              <a:t>Μεθοδολογία της </a:t>
            </a:r>
            <a:r>
              <a:rPr lang="el-GR" sz="2800" b="1" dirty="0" smtClean="0">
                <a:latin typeface="Arial" panose="020B0604020202020204" pitchFamily="34" charset="0"/>
                <a:cs typeface="Arial" panose="020B0604020202020204" pitchFamily="34" charset="0"/>
              </a:rPr>
              <a:t>Έρευνας</a:t>
            </a:r>
            <a:br>
              <a:rPr lang="el-GR" sz="2800" b="1" dirty="0" smtClean="0">
                <a:latin typeface="Arial" panose="020B0604020202020204" pitchFamily="34" charset="0"/>
                <a:cs typeface="Arial" panose="020B0604020202020204" pitchFamily="34" charset="0"/>
              </a:rPr>
            </a:br>
            <a:r>
              <a:rPr lang="el-GR" sz="1400" b="1" dirty="0" smtClean="0">
                <a:solidFill>
                  <a:schemeClr val="accent2">
                    <a:lumMod val="75000"/>
                  </a:schemeClr>
                </a:solidFill>
                <a:latin typeface="Arial" panose="020B0604020202020204" pitchFamily="34" charset="0"/>
                <a:cs typeface="Arial" panose="020B0604020202020204" pitchFamily="34" charset="0"/>
              </a:rPr>
              <a:t>Διδάσκουσες: Ελένη Περιστέρη, Ειρήνη Παγκαλίδου</a:t>
            </a:r>
            <a:r>
              <a:rPr lang="el-GR" sz="1400" dirty="0">
                <a:solidFill>
                  <a:schemeClr val="accent2">
                    <a:lumMod val="75000"/>
                  </a:schemeClr>
                </a:solidFill>
                <a:latin typeface="Arial" panose="020B0604020202020204" pitchFamily="34" charset="0"/>
                <a:cs typeface="Arial" panose="020B0604020202020204" pitchFamily="34" charset="0"/>
              </a:rPr>
              <a:t/>
            </a:r>
            <a:br>
              <a:rPr lang="el-GR" sz="1400" dirty="0">
                <a:solidFill>
                  <a:schemeClr val="accent2">
                    <a:lumMod val="75000"/>
                  </a:schemeClr>
                </a:solidFill>
                <a:latin typeface="Arial" panose="020B0604020202020204" pitchFamily="34" charset="0"/>
                <a:cs typeface="Arial" panose="020B0604020202020204" pitchFamily="34" charset="0"/>
              </a:rPr>
            </a:br>
            <a:endParaRPr lang="el-GR" sz="1400" dirty="0">
              <a:solidFill>
                <a:schemeClr val="accent2">
                  <a:lumMod val="75000"/>
                </a:schemeClr>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31470" y="2366010"/>
            <a:ext cx="5154929" cy="5689141"/>
          </a:xfrm>
        </p:spPr>
        <p:txBody>
          <a:bodyPr/>
          <a:lstStyle/>
          <a:p>
            <a:pPr marL="0" indent="0" algn="ctr">
              <a:buNone/>
            </a:pPr>
            <a:r>
              <a:rPr lang="el-GR" b="1" dirty="0" smtClean="0">
                <a:latin typeface="Arial" panose="020B0604020202020204" pitchFamily="34" charset="0"/>
                <a:cs typeface="Arial" panose="020B0604020202020204" pitchFamily="34" charset="0"/>
              </a:rPr>
              <a:t>Σκοπός </a:t>
            </a:r>
            <a:r>
              <a:rPr lang="el-GR" b="1" dirty="0">
                <a:latin typeface="Arial" panose="020B0604020202020204" pitchFamily="34" charset="0"/>
                <a:cs typeface="Arial" panose="020B0604020202020204" pitchFamily="34" charset="0"/>
              </a:rPr>
              <a:t>του </a:t>
            </a:r>
            <a:r>
              <a:rPr lang="el-GR" b="1" dirty="0" smtClean="0">
                <a:latin typeface="Arial" panose="020B0604020202020204" pitchFamily="34" charset="0"/>
                <a:cs typeface="Arial" panose="020B0604020202020204" pitchFamily="34" charset="0"/>
              </a:rPr>
              <a:t>μαθήματος</a:t>
            </a:r>
          </a:p>
          <a:p>
            <a:pPr marL="0" indent="0" algn="ctr">
              <a:buNone/>
            </a:pPr>
            <a:endParaRPr lang="el-GR" dirty="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Το τμήμα του μαθήματος που αφορά στη Μεθοδολογία </a:t>
            </a:r>
            <a:r>
              <a:rPr lang="el-GR" dirty="0" smtClean="0">
                <a:latin typeface="Arial" panose="020B0604020202020204" pitchFamily="34" charset="0"/>
                <a:cs typeface="Arial" panose="020B0604020202020204" pitchFamily="34" charset="0"/>
              </a:rPr>
              <a:t>Έρευνας </a:t>
            </a:r>
            <a:r>
              <a:rPr lang="el-GR" dirty="0">
                <a:latin typeface="Arial" panose="020B0604020202020204" pitchFamily="34" charset="0"/>
                <a:cs typeface="Arial" panose="020B0604020202020204" pitchFamily="34" charset="0"/>
              </a:rPr>
              <a:t>αποσκοπεί στο να εξοικειωθούν οι μεταπτυχιακοί/ές </a:t>
            </a:r>
            <a:r>
              <a:rPr lang="el-GR" dirty="0" smtClean="0">
                <a:latin typeface="Arial" panose="020B0604020202020204" pitchFamily="34" charset="0"/>
                <a:cs typeface="Arial" panose="020B0604020202020204" pitchFamily="34" charset="0"/>
              </a:rPr>
              <a:t>φοιτητές/ήτριες </a:t>
            </a:r>
            <a:r>
              <a:rPr lang="el-GR" dirty="0">
                <a:latin typeface="Arial" panose="020B0604020202020204" pitchFamily="34" charset="0"/>
                <a:cs typeface="Arial" panose="020B0604020202020204" pitchFamily="34" charset="0"/>
              </a:rPr>
              <a:t>με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α) ζητήματα </a:t>
            </a:r>
            <a:r>
              <a:rPr lang="el-GR" dirty="0">
                <a:latin typeface="Arial" panose="020B0604020202020204" pitchFamily="34" charset="0"/>
                <a:cs typeface="Arial" panose="020B0604020202020204" pitchFamily="34" charset="0"/>
              </a:rPr>
              <a:t>εγκυρότητας και αξιοπιστίας των εμπειρικών δεδομένων στο χώρο των κοινωνικών επιστημών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β</a:t>
            </a:r>
            <a:r>
              <a:rPr lang="el-GR" dirty="0">
                <a:latin typeface="Arial" panose="020B0604020202020204" pitchFamily="34" charset="0"/>
                <a:cs typeface="Arial" panose="020B0604020202020204" pitchFamily="34" charset="0"/>
              </a:rPr>
              <a:t>) την εφαρμογή των αρχών της επιστημονικής σκέψης κατά την ανάγνωση επιστημονικών </a:t>
            </a:r>
            <a:r>
              <a:rPr lang="el-GR" dirty="0" smtClean="0">
                <a:latin typeface="Arial" panose="020B0604020202020204" pitchFamily="34" charset="0"/>
                <a:cs typeface="Arial" panose="020B0604020202020204" pitchFamily="34" charset="0"/>
              </a:rPr>
              <a:t>κειμένων</a:t>
            </a:r>
          </a:p>
          <a:p>
            <a:pPr marL="0" indent="0" algn="just">
              <a:buNone/>
            </a:pPr>
            <a:r>
              <a:rPr lang="el-GR" dirty="0" smtClean="0">
                <a:latin typeface="Arial" panose="020B0604020202020204" pitchFamily="34" charset="0"/>
                <a:cs typeface="Arial" panose="020B0604020202020204" pitchFamily="34" charset="0"/>
              </a:rPr>
              <a:t>γ</a:t>
            </a:r>
            <a:r>
              <a:rPr lang="el-GR" dirty="0">
                <a:latin typeface="Arial" panose="020B0604020202020204" pitchFamily="34" charset="0"/>
                <a:cs typeface="Arial" panose="020B0604020202020204" pitchFamily="34" charset="0"/>
              </a:rPr>
              <a:t>) τις θεωρητικές αρχές και τους στόχους της πειραματικής μεθόδου στην έρευνα στο χώρο των κοινωνικών επιστημών  δ) εναλλακτικά πειραματικά και ημι-πειραματικά σχέδια καθώς και με τους περιορισμούς της πειραματικής μεθόδου </a:t>
            </a:r>
          </a:p>
          <a:p>
            <a:pPr marL="0" indent="0" algn="just">
              <a:buNone/>
            </a:pPr>
            <a:r>
              <a:rPr lang="el-GR" dirty="0" smtClean="0">
                <a:latin typeface="Arial" panose="020B0604020202020204" pitchFamily="34" charset="0"/>
                <a:cs typeface="Arial" panose="020B0604020202020204" pitchFamily="34" charset="0"/>
              </a:rPr>
              <a:t>	Το </a:t>
            </a:r>
            <a:r>
              <a:rPr lang="el-GR" dirty="0">
                <a:latin typeface="Arial" panose="020B0604020202020204" pitchFamily="34" charset="0"/>
                <a:cs typeface="Arial" panose="020B0604020202020204" pitchFamily="34" charset="0"/>
              </a:rPr>
              <a:t>τμήμα του μαθήματος που αφορά στη Στατιστική αποσκοπεί στο να εξοικειωθούν οι </a:t>
            </a:r>
            <a:r>
              <a:rPr lang="el-GR" dirty="0" smtClean="0">
                <a:latin typeface="Arial" panose="020B0604020202020204" pitchFamily="34" charset="0"/>
                <a:cs typeface="Arial" panose="020B0604020202020204" pitchFamily="34" charset="0"/>
              </a:rPr>
              <a:t>μεταπτυχιακοί/ές φοιτητές/ήτριες </a:t>
            </a:r>
            <a:r>
              <a:rPr lang="el-GR" dirty="0">
                <a:latin typeface="Arial" panose="020B0604020202020204" pitchFamily="34" charset="0"/>
                <a:cs typeface="Arial" panose="020B0604020202020204" pitchFamily="34" charset="0"/>
              </a:rPr>
              <a:t>με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α</a:t>
            </a:r>
            <a:r>
              <a:rPr lang="el-GR" dirty="0">
                <a:latin typeface="Arial" panose="020B0604020202020204" pitchFamily="34" charset="0"/>
                <a:cs typeface="Arial" panose="020B0604020202020204" pitchFamily="34" charset="0"/>
              </a:rPr>
              <a:t>) την χρήση του στατιστικού πακέτου SP</a:t>
            </a:r>
            <a:r>
              <a:rPr lang="en-US" dirty="0">
                <a:latin typeface="Arial" panose="020B0604020202020204" pitchFamily="34" charset="0"/>
                <a:cs typeface="Arial" panose="020B0604020202020204" pitchFamily="34" charset="0"/>
              </a:rPr>
              <a:t>SS</a:t>
            </a:r>
            <a:r>
              <a:rPr lang="el-GR" dirty="0">
                <a:latin typeface="Arial" panose="020B0604020202020204" pitchFamily="34" charset="0"/>
                <a:cs typeface="Arial" panose="020B0604020202020204" pitchFamily="34" charset="0"/>
              </a:rPr>
              <a:t> για την εφαρμογή στατιστικών αναλύσεων περιγραφικής και επαγωγικής στατιστικής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β</a:t>
            </a:r>
            <a:r>
              <a:rPr lang="el-GR" dirty="0">
                <a:latin typeface="Arial" panose="020B0604020202020204" pitchFamily="34" charset="0"/>
                <a:cs typeface="Arial" panose="020B0604020202020204" pitchFamily="34" charset="0"/>
              </a:rPr>
              <a:t>) την κατανόηση και συγγραφή των αποτελεσμάτων των παραπάνω </a:t>
            </a:r>
            <a:r>
              <a:rPr lang="el-GR" dirty="0" smtClean="0">
                <a:latin typeface="Arial" panose="020B0604020202020204" pitchFamily="34" charset="0"/>
                <a:cs typeface="Arial" panose="020B0604020202020204" pitchFamily="34" charset="0"/>
              </a:rPr>
              <a:t>αναλύσεων.</a:t>
            </a:r>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3680994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8600" y="1920240"/>
            <a:ext cx="5234940" cy="6134911"/>
          </a:xfrm>
        </p:spPr>
        <p:txBody>
          <a:bodyPr/>
          <a:lstStyle/>
          <a:p>
            <a:pPr marL="0" indent="0" algn="ctr">
              <a:buNone/>
            </a:pPr>
            <a:r>
              <a:rPr lang="el-GR" b="1" dirty="0" smtClean="0">
                <a:latin typeface="Arial" panose="020B0604020202020204" pitchFamily="34" charset="0"/>
                <a:cs typeface="Arial" panose="020B0604020202020204" pitchFamily="34" charset="0"/>
              </a:rPr>
              <a:t>Διδακτικοί στόχοι</a:t>
            </a:r>
          </a:p>
          <a:p>
            <a:pPr marL="0" indent="0" algn="ctr">
              <a:buNone/>
            </a:pPr>
            <a:endParaRPr lang="el-GR" dirty="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Μετά την επιτυχή παρακολούθηση του μαθήματος, οι φοιτητές θα είναι σε θέση: </a:t>
            </a:r>
          </a:p>
          <a:p>
            <a:pPr lvl="0" algn="just">
              <a:buClr>
                <a:srgbClr val="1B79FD"/>
              </a:buClr>
            </a:pPr>
            <a:r>
              <a:rPr lang="el-GR" dirty="0">
                <a:latin typeface="Arial" panose="020B0604020202020204" pitchFamily="34" charset="0"/>
                <a:cs typeface="Arial" panose="020B0604020202020204" pitchFamily="34" charset="0"/>
              </a:rPr>
              <a:t>να διαβάζουν κριτικά ποικίλα δημοσιευμένα επιστημονικά κείμενα από το χώρο των κοινωνικών επιστημών και να αξιολογούν την αξιοπιστία και εγκυρότητα των παρεχόμενων εμπειρικών δεδομένων</a:t>
            </a:r>
          </a:p>
          <a:p>
            <a:pPr lvl="0" algn="just">
              <a:buClr>
                <a:srgbClr val="1B79FD"/>
              </a:buClr>
            </a:pPr>
            <a:r>
              <a:rPr lang="el-GR" dirty="0">
                <a:latin typeface="Arial" panose="020B0604020202020204" pitchFamily="34" charset="0"/>
                <a:cs typeface="Arial" panose="020B0604020202020204" pitchFamily="34" charset="0"/>
              </a:rPr>
              <a:t>να αναγνωρίζουν το πειραματικό σχέδιο των ερευνών που μελετούν και τις υπό εξέταση μεταβλητές </a:t>
            </a:r>
          </a:p>
          <a:p>
            <a:pPr lvl="0" algn="just">
              <a:buClr>
                <a:srgbClr val="1B79FD"/>
              </a:buClr>
            </a:pPr>
            <a:r>
              <a:rPr lang="el-GR" dirty="0">
                <a:latin typeface="Arial" panose="020B0604020202020204" pitchFamily="34" charset="0"/>
                <a:cs typeface="Arial" panose="020B0604020202020204" pitchFamily="34" charset="0"/>
              </a:rPr>
              <a:t>να σχεδιάζουν πειραματικά και ημι-πειραματικά σχέδια λαμβάνοντας υπόψη τα </a:t>
            </a:r>
            <a:r>
              <a:rPr lang="el-GR" dirty="0" smtClean="0">
                <a:latin typeface="Arial" panose="020B0604020202020204" pitchFamily="34" charset="0"/>
                <a:cs typeface="Arial" panose="020B0604020202020204" pitchFamily="34" charset="0"/>
              </a:rPr>
              <a:t>πλεονεκτήματα, </a:t>
            </a:r>
            <a:r>
              <a:rPr lang="el-GR" dirty="0">
                <a:latin typeface="Arial" panose="020B0604020202020204" pitchFamily="34" charset="0"/>
                <a:cs typeface="Arial" panose="020B0604020202020204" pitchFamily="34" charset="0"/>
              </a:rPr>
              <a:t>αλλά και τους </a:t>
            </a:r>
            <a:r>
              <a:rPr lang="el-GR" dirty="0" smtClean="0">
                <a:latin typeface="Arial" panose="020B0604020202020204" pitchFamily="34" charset="0"/>
                <a:cs typeface="Arial" panose="020B0604020202020204" pitchFamily="34" charset="0"/>
              </a:rPr>
              <a:t>περιορισμούς, </a:t>
            </a:r>
            <a:r>
              <a:rPr lang="el-GR" dirty="0">
                <a:latin typeface="Arial" panose="020B0604020202020204" pitchFamily="34" charset="0"/>
                <a:cs typeface="Arial" panose="020B0604020202020204" pitchFamily="34" charset="0"/>
              </a:rPr>
              <a:t>της πειραματικής έρευνας στο χώρο των κοινωνικών επιστημών</a:t>
            </a:r>
          </a:p>
          <a:p>
            <a:pPr lvl="0" algn="just">
              <a:buClr>
                <a:srgbClr val="1B79FD"/>
              </a:buClr>
            </a:pPr>
            <a:r>
              <a:rPr lang="el-GR" dirty="0">
                <a:latin typeface="Arial" panose="020B0604020202020204" pitchFamily="34" charset="0"/>
                <a:cs typeface="Arial" panose="020B0604020202020204" pitchFamily="34" charset="0"/>
              </a:rPr>
              <a:t>να κατανοούν και να εφαρμόζουν τις κατάλληλες στατιστικές δοκιμασίες ανάλογα με το είδος των μεταβλητών  </a:t>
            </a:r>
          </a:p>
          <a:p>
            <a:pPr lvl="0" algn="just">
              <a:buClr>
                <a:srgbClr val="1B79FD"/>
              </a:buClr>
            </a:pPr>
            <a:r>
              <a:rPr lang="el-GR" dirty="0">
                <a:latin typeface="Arial" panose="020B0604020202020204" pitchFamily="34" charset="0"/>
                <a:cs typeface="Arial" panose="020B0604020202020204" pitchFamily="34" charset="0"/>
              </a:rPr>
              <a:t>να αξιολογούν και να ερμηνεύουν τα αποτελέσματα των δημοσιευμένων μελετών</a:t>
            </a:r>
          </a:p>
          <a:p>
            <a:pPr lvl="0" algn="just">
              <a:buClr>
                <a:srgbClr val="1B79FD"/>
              </a:buClr>
            </a:pPr>
            <a:r>
              <a:rPr lang="el-GR" dirty="0">
                <a:latin typeface="Arial" panose="020B0604020202020204" pitchFamily="34" charset="0"/>
                <a:cs typeface="Arial" panose="020B0604020202020204" pitchFamily="34" charset="0"/>
              </a:rPr>
              <a:t>να γράφουν τεχνικώς σωστά μια ερευνητική εργασία </a:t>
            </a:r>
          </a:p>
          <a:p>
            <a:endParaRPr lang="el-GR" dirty="0"/>
          </a:p>
        </p:txBody>
      </p:sp>
      <p:pic>
        <p:nvPicPr>
          <p:cNvPr id="5" name="Εικόνα 4"/>
          <p:cNvPicPr>
            <a:picLocks noChangeAspect="1"/>
          </p:cNvPicPr>
          <p:nvPr/>
        </p:nvPicPr>
        <p:blipFill>
          <a:blip r:embed="rId2"/>
          <a:stretch>
            <a:fillRect/>
          </a:stretch>
        </p:blipFill>
        <p:spPr>
          <a:xfrm>
            <a:off x="396000" y="1044000"/>
            <a:ext cx="4913802" cy="749873"/>
          </a:xfrm>
          <a:prstGeom prst="rect">
            <a:avLst/>
          </a:prstGeom>
        </p:spPr>
      </p:pic>
    </p:spTree>
    <p:extLst>
      <p:ext uri="{BB962C8B-B14F-4D97-AF65-F5344CB8AC3E}">
        <p14:creationId xmlns:p14="http://schemas.microsoft.com/office/powerpoint/2010/main" val="2402506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62890" y="1224000"/>
            <a:ext cx="5234940" cy="7635150"/>
          </a:xfrm>
        </p:spPr>
        <p:txBody>
          <a:bodyPr>
            <a:normAutofit/>
          </a:bodyPr>
          <a:lstStyle/>
          <a:p>
            <a:pPr marL="0" indent="0" algn="ctr">
              <a:buNone/>
            </a:pPr>
            <a:r>
              <a:rPr lang="el-GR" b="1" dirty="0" smtClean="0">
                <a:latin typeface="Arial" panose="020B0604020202020204" pitchFamily="34" charset="0"/>
                <a:cs typeface="Arial" panose="020B0604020202020204" pitchFamily="34" charset="0"/>
              </a:rPr>
              <a:t>Περιεχόμενα </a:t>
            </a:r>
            <a:r>
              <a:rPr lang="el-GR" b="1" dirty="0">
                <a:latin typeface="Arial" panose="020B0604020202020204" pitchFamily="34" charset="0"/>
                <a:cs typeface="Arial" panose="020B0604020202020204" pitchFamily="34" charset="0"/>
              </a:rPr>
              <a:t>του </a:t>
            </a:r>
            <a:r>
              <a:rPr lang="el-GR" b="1" dirty="0" smtClean="0">
                <a:latin typeface="Arial" panose="020B0604020202020204" pitchFamily="34" charset="0"/>
                <a:cs typeface="Arial" panose="020B0604020202020204" pitchFamily="34" charset="0"/>
              </a:rPr>
              <a:t>μαθήματος</a:t>
            </a:r>
            <a:endParaRPr lang="el-GR" dirty="0">
              <a:latin typeface="Arial" panose="020B0604020202020204" pitchFamily="34" charset="0"/>
              <a:cs typeface="Arial" panose="020B0604020202020204" pitchFamily="34" charset="0"/>
            </a:endParaRPr>
          </a:p>
          <a:p>
            <a:pPr marL="0" indent="0" algn="just">
              <a:buNone/>
            </a:pPr>
            <a:r>
              <a:rPr lang="el-GR" b="1" dirty="0" smtClean="0">
                <a:latin typeface="Arial" panose="020B0604020202020204" pitchFamily="34" charset="0"/>
                <a:cs typeface="Arial" panose="020B0604020202020204" pitchFamily="34" charset="0"/>
              </a:rPr>
              <a:t>1</a:t>
            </a:r>
            <a:r>
              <a:rPr lang="el-GR" b="1" dirty="0">
                <a:latin typeface="Arial" panose="020B0604020202020204" pitchFamily="34" charset="0"/>
                <a:cs typeface="Arial" panose="020B0604020202020204" pitchFamily="34" charset="0"/>
              </a:rPr>
              <a:t>. Μεθοδολογία </a:t>
            </a:r>
            <a:r>
              <a:rPr lang="el-GR" b="1" dirty="0" smtClean="0">
                <a:latin typeface="Arial" panose="020B0604020202020204" pitchFamily="34" charset="0"/>
                <a:cs typeface="Arial" panose="020B0604020202020204" pitchFamily="34" charset="0"/>
              </a:rPr>
              <a:t>Έρευνας </a:t>
            </a:r>
            <a:endParaRPr lang="el-GR" dirty="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Ζητήματα εγκυρότητας και αξιοπιστίας των εμπειρικών δεδομένων. Κριτική ανάγνωση δημοσιευμένων ερευνητικών εργασιών στο χώρο των κοινωνικών επιστημών: </a:t>
            </a:r>
            <a:r>
              <a:rPr lang="el-GR" dirty="0" smtClean="0">
                <a:latin typeface="Arial" panose="020B0604020202020204" pitchFamily="34" charset="0"/>
                <a:cs typeface="Arial" panose="020B0604020202020204" pitchFamily="34" charset="0"/>
              </a:rPr>
              <a:t>βασικές </a:t>
            </a:r>
            <a:r>
              <a:rPr lang="el-GR" dirty="0">
                <a:latin typeface="Arial" panose="020B0604020202020204" pitchFamily="34" charset="0"/>
                <a:cs typeface="Arial" panose="020B0604020202020204" pitchFamily="34" charset="0"/>
              </a:rPr>
              <a:t>αρχές της κριτικής ανάγνωσης. Χαρακτηριστικά του κριτικού αναγνώστη. Εφαρμογή των αρχών της επιστημονικής σκέψης κατά την ανάγνωση επιστημονικών κειμένων. Κριτική ανάγνωση επιστημονικών κειμένων και αξιολόγηση της αξιοπιστίας και της εγκυρότητας των εμπειρικών δεδομένων. Συγγραφή μιας επιστημονικές εργασίας: κριτήρια. </a:t>
            </a:r>
          </a:p>
          <a:p>
            <a:pPr marL="0" indent="0" algn="just">
              <a:buNone/>
            </a:pPr>
            <a:r>
              <a:rPr lang="el-GR" dirty="0" smtClean="0">
                <a:latin typeface="Arial" panose="020B0604020202020204" pitchFamily="34" charset="0"/>
                <a:cs typeface="Arial" panose="020B0604020202020204" pitchFamily="34" charset="0"/>
              </a:rPr>
              <a:t>	Η </a:t>
            </a:r>
            <a:r>
              <a:rPr lang="el-GR" dirty="0">
                <a:latin typeface="Arial" panose="020B0604020202020204" pitchFamily="34" charset="0"/>
                <a:cs typeface="Arial" panose="020B0604020202020204" pitchFamily="34" charset="0"/>
              </a:rPr>
              <a:t>πειραματική μέθοδος στις </a:t>
            </a:r>
            <a:r>
              <a:rPr lang="el-GR" dirty="0" smtClean="0">
                <a:latin typeface="Arial" panose="020B0604020202020204" pitchFamily="34" charset="0"/>
                <a:cs typeface="Arial" panose="020B0604020202020204" pitchFamily="34" charset="0"/>
              </a:rPr>
              <a:t>Κοινωνικές </a:t>
            </a:r>
            <a:r>
              <a:rPr lang="el-GR" dirty="0">
                <a:latin typeface="Arial" panose="020B0604020202020204" pitchFamily="34" charset="0"/>
                <a:cs typeface="Arial" panose="020B0604020202020204" pitchFamily="34" charset="0"/>
              </a:rPr>
              <a:t>Ε</a:t>
            </a:r>
            <a:r>
              <a:rPr lang="el-GR" dirty="0" smtClean="0">
                <a:latin typeface="Arial" panose="020B0604020202020204" pitchFamily="34" charset="0"/>
                <a:cs typeface="Arial" panose="020B0604020202020204" pitchFamily="34" charset="0"/>
              </a:rPr>
              <a:t>πιστήμες</a:t>
            </a: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θεωρητικές </a:t>
            </a:r>
            <a:r>
              <a:rPr lang="el-GR" dirty="0">
                <a:latin typeface="Arial" panose="020B0604020202020204" pitchFamily="34" charset="0"/>
                <a:cs typeface="Arial" panose="020B0604020202020204" pitchFamily="34" charset="0"/>
              </a:rPr>
              <a:t>αρχές και στόχοι της πειραματικής μεθόδου. Πειραματική και ημι-πειραματική μέθοδος. Εναλλακτικά πειραματικά σχέδια: μονοπαραγοντικά σχέδια με δύο τιμές, μονοπαραγοντικά σχέδια με περισσότερες από δύο τιμές, πολυπαραγοντικά σχέδια. Παραδείγματα εφαρμογής. Περιορισμοί της πειραματικής μεθόδου</a:t>
            </a:r>
            <a:r>
              <a:rPr lang="el-GR" dirty="0" smtClean="0">
                <a:latin typeface="Arial" panose="020B0604020202020204" pitchFamily="34" charset="0"/>
                <a:cs typeface="Arial" panose="020B0604020202020204" pitchFamily="34" charset="0"/>
              </a:rPr>
              <a:t>.</a:t>
            </a:r>
          </a:p>
          <a:p>
            <a:pPr marL="0" indent="0" algn="just">
              <a:buNone/>
            </a:pPr>
            <a:r>
              <a:rPr lang="el-GR" dirty="0" smtClean="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a:p>
            <a:pPr marL="0" indent="0" algn="just">
              <a:buNone/>
            </a:pPr>
            <a:r>
              <a:rPr lang="el-GR" b="1" dirty="0" smtClean="0">
                <a:latin typeface="Arial" panose="020B0604020202020204" pitchFamily="34" charset="0"/>
                <a:cs typeface="Arial" panose="020B0604020202020204" pitchFamily="34" charset="0"/>
              </a:rPr>
              <a:t>2</a:t>
            </a:r>
            <a:r>
              <a:rPr lang="el-GR" b="1" dirty="0">
                <a:latin typeface="Arial" panose="020B0604020202020204" pitchFamily="34" charset="0"/>
                <a:cs typeface="Arial" panose="020B0604020202020204" pitchFamily="34" charset="0"/>
              </a:rPr>
              <a:t>. Στατιστική</a:t>
            </a:r>
            <a:r>
              <a:rPr lang="el-GR" dirty="0">
                <a:latin typeface="Arial" panose="020B0604020202020204" pitchFamily="34" charset="0"/>
                <a:cs typeface="Arial" panose="020B0604020202020204" pitchFamily="34" charset="0"/>
              </a:rPr>
              <a:t> </a:t>
            </a:r>
          </a:p>
          <a:p>
            <a:pPr marL="0" indent="0" algn="just">
              <a:buNone/>
            </a:pPr>
            <a:r>
              <a:rPr lang="el-GR" dirty="0">
                <a:latin typeface="Arial" panose="020B0604020202020204" pitchFamily="34" charset="0"/>
                <a:cs typeface="Arial" panose="020B0604020202020204" pitchFamily="34" charset="0"/>
              </a:rPr>
              <a:t>Εισαγωγή και επεξεργασία ποσοτικών και ποιοτικών δεδομένων με τη χρήση του στατιστικού προγράμματος SP</a:t>
            </a:r>
            <a:r>
              <a:rPr lang="en-US" dirty="0">
                <a:latin typeface="Arial" panose="020B0604020202020204" pitchFamily="34" charset="0"/>
                <a:cs typeface="Arial" panose="020B0604020202020204" pitchFamily="34" charset="0"/>
              </a:rPr>
              <a:t>SS</a:t>
            </a:r>
            <a:r>
              <a:rPr lang="el-GR" dirty="0">
                <a:latin typeface="Arial" panose="020B0604020202020204" pitchFamily="34" charset="0"/>
                <a:cs typeface="Arial" panose="020B0604020202020204" pitchFamily="34" charset="0"/>
              </a:rPr>
              <a:t>. Εφαρμογή στατιστικών αναλύσεων περιγραφικής στατιστικής (Μ.Ο., εύρος, Τ.Α., Δ.Τ., συχνότητες, ποσοστά). Εφαρμογή βασικών στατιστικών αναλύσεων επαγωγικής στατιστικής (σύγκριση μεταξύ δύο ανεξάρτητων και εξαρτημένων δειγμάτων, σύγκριση παραπάνω των δύο ανεξάρτητων και εξαρτημένων δειγμάτων, μη παραμετρικές δοκιμασίες, σχέση ποσοτικών μεταβλητών, σχέση ποιοτικών μεταβλητών, γραμμική και λογαριθμιστική παλινδρόμηση, έλεγχος αξιοπιστίας, εκτίμηση </a:t>
            </a:r>
            <a:r>
              <a:rPr lang="el-GR" dirty="0" smtClean="0">
                <a:latin typeface="Arial" panose="020B0604020202020204" pitchFamily="34" charset="0"/>
                <a:cs typeface="Arial" panose="020B0604020202020204" pitchFamily="34" charset="0"/>
              </a:rPr>
              <a:t>συμφωνίας). </a:t>
            </a:r>
            <a:r>
              <a:rPr lang="el-GR" dirty="0">
                <a:latin typeface="Arial" panose="020B0604020202020204" pitchFamily="34" charset="0"/>
                <a:cs typeface="Arial" panose="020B0604020202020204" pitchFamily="34" charset="0"/>
              </a:rPr>
              <a:t>Παρουσίαση στατιστικής μεθοδολογίας και αποτελεσμάτων των παραπάνω αναλύσεων.</a:t>
            </a:r>
          </a:p>
          <a:p>
            <a:pPr algn="just"/>
            <a:endParaRPr lang="el-GR" dirty="0">
              <a:latin typeface="Arial" panose="020B0604020202020204" pitchFamily="34" charset="0"/>
              <a:cs typeface="Arial" panose="020B0604020202020204" pitchFamily="34" charset="0"/>
            </a:endParaRPr>
          </a:p>
        </p:txBody>
      </p:sp>
      <p:pic>
        <p:nvPicPr>
          <p:cNvPr id="4" name="Εικόνα 3"/>
          <p:cNvPicPr>
            <a:picLocks noChangeAspect="1"/>
          </p:cNvPicPr>
          <p:nvPr/>
        </p:nvPicPr>
        <p:blipFill>
          <a:blip r:embed="rId2"/>
          <a:stretch>
            <a:fillRect/>
          </a:stretch>
        </p:blipFill>
        <p:spPr>
          <a:xfrm>
            <a:off x="396000" y="540000"/>
            <a:ext cx="4913802" cy="749873"/>
          </a:xfrm>
          <a:prstGeom prst="rect">
            <a:avLst/>
          </a:prstGeom>
        </p:spPr>
      </p:pic>
    </p:spTree>
    <p:extLst>
      <p:ext uri="{BB962C8B-B14F-4D97-AF65-F5344CB8AC3E}">
        <p14:creationId xmlns:p14="http://schemas.microsoft.com/office/powerpoint/2010/main" val="3641404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60020"/>
            <a:ext cx="4760785" cy="1809360"/>
          </a:xfrm>
        </p:spPr>
        <p:txBody>
          <a:bodyPr>
            <a:normAutofit fontScale="90000"/>
          </a:bodyPr>
          <a:lstStyle/>
          <a:p>
            <a:pPr algn="ctr"/>
            <a:r>
              <a:rPr lang="el-GR" sz="2800" b="1" dirty="0">
                <a:latin typeface="Arial" panose="020B0604020202020204" pitchFamily="34" charset="0"/>
                <a:cs typeface="Arial" panose="020B0604020202020204" pitchFamily="34" charset="0"/>
              </a:rPr>
              <a:t/>
            </a:r>
            <a:br>
              <a:rPr lang="el-GR" sz="2800" b="1" dirty="0">
                <a:latin typeface="Arial" panose="020B0604020202020204" pitchFamily="34" charset="0"/>
                <a:cs typeface="Arial" panose="020B0604020202020204" pitchFamily="34" charset="0"/>
              </a:rPr>
            </a:br>
            <a:r>
              <a:rPr lang="el-GR" sz="2800" b="1" dirty="0">
                <a:latin typeface="Arial" panose="020B0604020202020204" pitchFamily="34" charset="0"/>
                <a:cs typeface="Arial" panose="020B0604020202020204" pitchFamily="34" charset="0"/>
              </a:rPr>
              <a:t>Ανατομία και Φυσιολογία του Μηχανισμού </a:t>
            </a:r>
            <a:r>
              <a:rPr lang="el-GR" sz="2800" b="1" dirty="0">
                <a:solidFill>
                  <a:srgbClr val="1CCDF0"/>
                </a:solidFill>
                <a:latin typeface="Arial" panose="020B0604020202020204" pitchFamily="34" charset="0"/>
                <a:cs typeface="Arial" panose="020B0604020202020204" pitchFamily="34" charset="0"/>
              </a:rPr>
              <a:t>Ομιλίας και </a:t>
            </a:r>
            <a:r>
              <a:rPr lang="el-GR" sz="2800" b="1" dirty="0" smtClean="0">
                <a:latin typeface="Arial" panose="020B0604020202020204" pitchFamily="34" charset="0"/>
                <a:cs typeface="Arial" panose="020B0604020202020204" pitchFamily="34" charset="0"/>
              </a:rPr>
              <a:t>Ακοής</a:t>
            </a:r>
            <a:r>
              <a:rPr lang="el-GR" sz="1300" b="1" dirty="0" smtClean="0">
                <a:latin typeface="Arial" panose="020B0604020202020204" pitchFamily="34" charset="0"/>
                <a:cs typeface="Arial" panose="020B0604020202020204" pitchFamily="34" charset="0"/>
              </a:rPr>
              <a:t/>
            </a:r>
            <a:br>
              <a:rPr lang="el-GR" sz="1300" b="1" dirty="0" smtClean="0">
                <a:latin typeface="Arial" panose="020B0604020202020204" pitchFamily="34" charset="0"/>
                <a:cs typeface="Arial" panose="020B0604020202020204" pitchFamily="34" charset="0"/>
              </a:rPr>
            </a:br>
            <a:r>
              <a:rPr lang="el-GR" sz="1600" b="1" dirty="0" smtClean="0">
                <a:solidFill>
                  <a:schemeClr val="accent2">
                    <a:lumMod val="75000"/>
                  </a:schemeClr>
                </a:solidFill>
                <a:latin typeface="Arial" panose="020B0604020202020204" pitchFamily="34" charset="0"/>
                <a:cs typeface="Arial" panose="020B0604020202020204" pitchFamily="34" charset="0"/>
              </a:rPr>
              <a:t>Διδάσκοντες: Γεώργιος Κυριαφίνης,</a:t>
            </a:r>
            <a:br>
              <a:rPr lang="el-GR" sz="1600" b="1" dirty="0" smtClean="0">
                <a:solidFill>
                  <a:schemeClr val="accent2">
                    <a:lumMod val="75000"/>
                  </a:schemeClr>
                </a:solidFill>
                <a:latin typeface="Arial" panose="020B0604020202020204" pitchFamily="34" charset="0"/>
                <a:cs typeface="Arial" panose="020B0604020202020204" pitchFamily="34" charset="0"/>
              </a:rPr>
            </a:br>
            <a:r>
              <a:rPr lang="el-GR" sz="1600" b="1" dirty="0" smtClean="0">
                <a:solidFill>
                  <a:schemeClr val="accent2">
                    <a:lumMod val="75000"/>
                  </a:schemeClr>
                </a:solidFill>
                <a:latin typeface="Arial" panose="020B0604020202020204" pitchFamily="34" charset="0"/>
                <a:cs typeface="Arial" panose="020B0604020202020204" pitchFamily="34" charset="0"/>
              </a:rPr>
              <a:t>Μαρίνα-Κλεοπάτρα Μποζίκη, Πέτρος Κάρκος</a:t>
            </a:r>
            <a:r>
              <a:rPr lang="el-GR" sz="1300" dirty="0">
                <a:latin typeface="Arial" panose="020B0604020202020204" pitchFamily="34" charset="0"/>
                <a:ea typeface="Calibri" panose="020F0502020204030204" pitchFamily="34" charset="0"/>
                <a:cs typeface="Times New Roman" panose="02020603050405020304" pitchFamily="18" charset="0"/>
              </a:rPr>
              <a:t/>
            </a:r>
            <a:br>
              <a:rPr lang="el-GR" sz="1300" dirty="0">
                <a:latin typeface="Arial" panose="020B0604020202020204" pitchFamily="34" charset="0"/>
                <a:ea typeface="Calibri" panose="020F0502020204030204" pitchFamily="34" charset="0"/>
                <a:cs typeface="Times New Roman" panose="02020603050405020304" pitchFamily="18" charset="0"/>
              </a:rPr>
            </a:br>
            <a:endParaRPr lang="el-GR" sz="1300" dirty="0"/>
          </a:p>
        </p:txBody>
      </p:sp>
      <p:sp>
        <p:nvSpPr>
          <p:cNvPr id="3" name="Θέση περιεχομένου 2"/>
          <p:cNvSpPr>
            <a:spLocks noGrp="1"/>
          </p:cNvSpPr>
          <p:nvPr>
            <p:ph idx="1"/>
          </p:nvPr>
        </p:nvSpPr>
        <p:spPr>
          <a:xfrm>
            <a:off x="262890" y="1565910"/>
            <a:ext cx="5257800" cy="7372350"/>
          </a:xfrm>
        </p:spPr>
        <p:txBody>
          <a:bodyPr>
            <a:normAutofit/>
          </a:bodyPr>
          <a:lstStyle/>
          <a:p>
            <a:pPr marL="0" indent="0" algn="just">
              <a:lnSpc>
                <a:spcPct val="107000"/>
              </a:lnSpc>
              <a:spcAft>
                <a:spcPts val="800"/>
              </a:spcAft>
              <a:buNone/>
            </a:pPr>
            <a:r>
              <a:rPr lang="el-GR" sz="1400" dirty="0">
                <a:latin typeface="Arial" panose="020B0604020202020204" pitchFamily="34" charset="0"/>
                <a:ea typeface="Calibri" panose="020F0502020204030204" pitchFamily="34" charset="0"/>
                <a:cs typeface="Times New Roman" panose="02020603050405020304" pitchFamily="18" charset="0"/>
              </a:rPr>
              <a:t> </a:t>
            </a:r>
          </a:p>
          <a:p>
            <a:pPr marL="0" indent="0" algn="ctr">
              <a:lnSpc>
                <a:spcPct val="107000"/>
              </a:lnSpc>
              <a:spcAft>
                <a:spcPts val="800"/>
              </a:spcAft>
              <a:buNone/>
            </a:pPr>
            <a:r>
              <a:rPr lang="el-GR" sz="1600" b="1" dirty="0" smtClean="0">
                <a:latin typeface="Arial" panose="020B0604020202020204" pitchFamily="34" charset="0"/>
                <a:ea typeface="Calibri" panose="020F0502020204030204" pitchFamily="34" charset="0"/>
                <a:cs typeface="Arial" panose="020B0604020202020204" pitchFamily="34" charset="0"/>
              </a:rPr>
              <a:t>Σκοπός</a:t>
            </a:r>
            <a:r>
              <a:rPr lang="el-GR" sz="1600" dirty="0" smtClean="0">
                <a:latin typeface="Arial" panose="020B0604020202020204" pitchFamily="34" charset="0"/>
                <a:ea typeface="Calibri" panose="020F0502020204030204" pitchFamily="34" charset="0"/>
                <a:cs typeface="Arial" panose="020B0604020202020204" pitchFamily="34" charset="0"/>
              </a:rPr>
              <a:t> </a:t>
            </a:r>
          </a:p>
          <a:p>
            <a:pPr marL="0" indent="0" algn="just">
              <a:lnSpc>
                <a:spcPct val="107000"/>
              </a:lnSpc>
              <a:spcAft>
                <a:spcPts val="800"/>
              </a:spcAft>
              <a:buNone/>
            </a:pPr>
            <a:r>
              <a:rPr lang="el-GR" sz="1600" dirty="0" smtClean="0">
                <a:latin typeface="Arial" panose="020B0604020202020204" pitchFamily="34" charset="0"/>
                <a:ea typeface="Calibri" panose="020F0502020204030204" pitchFamily="34" charset="0"/>
                <a:cs typeface="Arial" panose="020B0604020202020204" pitchFamily="34" charset="0"/>
              </a:rPr>
              <a:t>Η κατανόηση </a:t>
            </a:r>
            <a:r>
              <a:rPr lang="el-GR" sz="1600" dirty="0">
                <a:latin typeface="Arial" panose="020B0604020202020204" pitchFamily="34" charset="0"/>
                <a:ea typeface="Calibri" panose="020F0502020204030204" pitchFamily="34" charset="0"/>
                <a:cs typeface="Arial" panose="020B0604020202020204" pitchFamily="34" charset="0"/>
              </a:rPr>
              <a:t>και εξοικείωση με βασικές αρχές ανατομικής και λειτουργικής ανατομικής του Κεντρικού και Περιφερικού Νευρικού Συστήματος, με έμφαση στις δομές που σχετίζονται με την παραγωγή και κατανόηση του λόγου. </a:t>
            </a:r>
          </a:p>
          <a:p>
            <a:pPr marL="0" indent="0" algn="just">
              <a:lnSpc>
                <a:spcPct val="107000"/>
              </a:lnSpc>
              <a:spcAft>
                <a:spcPts val="800"/>
              </a:spcAft>
              <a:buNone/>
            </a:pPr>
            <a:r>
              <a:rPr lang="el-GR" sz="1600" dirty="0" smtClean="0">
                <a:latin typeface="Arial" panose="020B0604020202020204" pitchFamily="34" charset="0"/>
                <a:ea typeface="Calibri" panose="020F0502020204030204" pitchFamily="34" charset="0"/>
                <a:cs typeface="Arial" panose="020B0604020202020204" pitchFamily="34" charset="0"/>
              </a:rPr>
              <a:t>Η εξοικείωση </a:t>
            </a:r>
            <a:r>
              <a:rPr lang="el-GR" sz="1600" dirty="0">
                <a:latin typeface="Arial" panose="020B0604020202020204" pitchFamily="34" charset="0"/>
                <a:ea typeface="Calibri" panose="020F0502020204030204" pitchFamily="34" charset="0"/>
                <a:cs typeface="Arial" panose="020B0604020202020204" pitchFamily="34" charset="0"/>
              </a:rPr>
              <a:t>με τις Βασικές αρχές Ανατομίας και Φυσιολογίας της φωνής και κατάποσης.</a:t>
            </a:r>
          </a:p>
          <a:p>
            <a:pPr marL="0" indent="0" algn="ctr">
              <a:lnSpc>
                <a:spcPct val="107000"/>
              </a:lnSpc>
              <a:spcAft>
                <a:spcPts val="800"/>
              </a:spcAft>
              <a:buNone/>
            </a:pPr>
            <a:r>
              <a:rPr lang="el-GR" sz="1600" b="1" dirty="0" smtClean="0">
                <a:latin typeface="Arial" panose="020B0604020202020204" pitchFamily="34" charset="0"/>
                <a:ea typeface="Calibri" panose="020F0502020204030204" pitchFamily="34" charset="0"/>
                <a:cs typeface="Arial" panose="020B0604020202020204" pitchFamily="34" charset="0"/>
              </a:rPr>
              <a:t>Μαθησιακοί </a:t>
            </a:r>
            <a:r>
              <a:rPr lang="el-GR" sz="1600" b="1" dirty="0">
                <a:latin typeface="Arial" panose="020B0604020202020204" pitchFamily="34" charset="0"/>
                <a:ea typeface="Calibri" panose="020F0502020204030204" pitchFamily="34" charset="0"/>
                <a:cs typeface="Arial" panose="020B0604020202020204" pitchFamily="34" charset="0"/>
              </a:rPr>
              <a:t>στόχοι</a:t>
            </a:r>
            <a:r>
              <a:rPr lang="el-GR" sz="1600" dirty="0">
                <a:latin typeface="Arial" panose="020B0604020202020204" pitchFamily="34" charset="0"/>
                <a:ea typeface="Calibri" panose="020F0502020204030204" pitchFamily="34" charset="0"/>
                <a:cs typeface="Arial" panose="020B0604020202020204" pitchFamily="34" charset="0"/>
              </a:rPr>
              <a:t> </a:t>
            </a:r>
            <a:endParaRPr lang="el-GR" sz="16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Clr>
                <a:srgbClr val="1B79FD"/>
              </a:buClr>
              <a:buSzPct val="105000"/>
              <a:buFont typeface="Arial" panose="020B0604020202020204" pitchFamily="34" charset="0"/>
              <a:buChar char="•"/>
            </a:pPr>
            <a:r>
              <a:rPr lang="el-GR" sz="1600" dirty="0" smtClean="0">
                <a:latin typeface="Arial" panose="020B0604020202020204" pitchFamily="34" charset="0"/>
                <a:ea typeface="Calibri" panose="020F0502020204030204" pitchFamily="34" charset="0"/>
                <a:cs typeface="Arial" panose="020B0604020202020204" pitchFamily="34" charset="0"/>
              </a:rPr>
              <a:t>Με </a:t>
            </a:r>
            <a:r>
              <a:rPr lang="el-GR" sz="1600" dirty="0">
                <a:latin typeface="Arial" panose="020B0604020202020204" pitchFamily="34" charset="0"/>
                <a:ea typeface="Calibri" panose="020F0502020204030204" pitchFamily="34" charset="0"/>
                <a:cs typeface="Arial" panose="020B0604020202020204" pitchFamily="34" charset="0"/>
              </a:rPr>
              <a:t>την επιτυχή ολοκλήρωση του μαθήματος, οι </a:t>
            </a:r>
            <a:r>
              <a:rPr lang="el-GR" sz="1600" dirty="0" smtClean="0">
                <a:latin typeface="Arial" panose="020B0604020202020204" pitchFamily="34" charset="0"/>
                <a:ea typeface="Calibri" panose="020F0502020204030204" pitchFamily="34" charset="0"/>
                <a:cs typeface="Arial" panose="020B0604020202020204" pitchFamily="34" charset="0"/>
              </a:rPr>
              <a:t>φοιτήτριες/ές </a:t>
            </a:r>
            <a:r>
              <a:rPr lang="el-GR" sz="1600" dirty="0">
                <a:latin typeface="Arial" panose="020B0604020202020204" pitchFamily="34" charset="0"/>
                <a:ea typeface="Calibri" panose="020F0502020204030204" pitchFamily="34" charset="0"/>
                <a:cs typeface="Arial" panose="020B0604020202020204" pitchFamily="34" charset="0"/>
              </a:rPr>
              <a:t>θα είναι σε θέση να: </a:t>
            </a:r>
          </a:p>
          <a:p>
            <a:pPr lvl="0" algn="just">
              <a:lnSpc>
                <a:spcPct val="107000"/>
              </a:lnSpc>
              <a:buClr>
                <a:srgbClr val="1B79FD"/>
              </a:buClr>
              <a:buSzPct val="105000"/>
              <a:buFont typeface="Arial" panose="020B0604020202020204" pitchFamily="34" charset="0"/>
              <a:buChar char="•"/>
            </a:pPr>
            <a:r>
              <a:rPr lang="el-GR" sz="1600" dirty="0">
                <a:latin typeface="Arial" panose="020B0604020202020204" pitchFamily="34" charset="0"/>
                <a:ea typeface="Calibri" panose="020F0502020204030204" pitchFamily="34" charset="0"/>
                <a:cs typeface="Arial" panose="020B0604020202020204" pitchFamily="34" charset="0"/>
              </a:rPr>
              <a:t>αναγνωρίζουν βασικές δομές του Κεντρικού και Περιφερικού Νευρικού Συστήματος σε συνάρτηση με τη λειτουργία τους και τη συνεισφορά τους στην παραγωγή και την κατανόηση του λόγου</a:t>
            </a:r>
          </a:p>
          <a:p>
            <a:pPr lvl="0" algn="just">
              <a:lnSpc>
                <a:spcPct val="107000"/>
              </a:lnSpc>
              <a:buClr>
                <a:srgbClr val="1B79FD"/>
              </a:buClr>
              <a:buSzPct val="105000"/>
              <a:buFont typeface="Arial" panose="020B0604020202020204" pitchFamily="34" charset="0"/>
              <a:buChar char="•"/>
            </a:pPr>
            <a:r>
              <a:rPr lang="el-GR" sz="1600" dirty="0">
                <a:latin typeface="Arial" panose="020B0604020202020204" pitchFamily="34" charset="0"/>
                <a:ea typeface="Calibri" panose="020F0502020204030204" pitchFamily="34" charset="0"/>
                <a:cs typeface="Arial" panose="020B0604020202020204" pitchFamily="34" charset="0"/>
              </a:rPr>
              <a:t>μέσα από παραδείγματα νευρολογικών νοσημάτων που σχετίζονται με διαταραχές του λόγου να κατανοήσουν στοιχεία λειτουργικής ανατομικής του Κεντρικού και Περιφερικού Νευρικού Συστήματος</a:t>
            </a:r>
          </a:p>
          <a:p>
            <a:pPr lvl="0" algn="just">
              <a:lnSpc>
                <a:spcPct val="107000"/>
              </a:lnSpc>
              <a:spcAft>
                <a:spcPts val="800"/>
              </a:spcAft>
              <a:buClr>
                <a:srgbClr val="1B79FD"/>
              </a:buClr>
              <a:buSzPct val="105000"/>
              <a:buFont typeface="Arial" panose="020B0604020202020204" pitchFamily="34" charset="0"/>
              <a:buChar char="•"/>
            </a:pPr>
            <a:r>
              <a:rPr lang="el-GR" sz="1600" dirty="0">
                <a:latin typeface="Arial" panose="020B0604020202020204" pitchFamily="34" charset="0"/>
                <a:ea typeface="Calibri" panose="020F0502020204030204" pitchFamily="34" charset="0"/>
                <a:cs typeface="Arial" panose="020B0604020202020204" pitchFamily="34" charset="0"/>
              </a:rPr>
              <a:t>αναγνωρίζουν βασικές παθήσεις που σχετίζονται με διαταραχές φωνής, αναπνοής και </a:t>
            </a:r>
            <a:r>
              <a:rPr lang="el-GR" sz="1600" dirty="0" smtClean="0">
                <a:latin typeface="Arial" panose="020B0604020202020204" pitchFamily="34" charset="0"/>
                <a:ea typeface="Calibri" panose="020F0502020204030204" pitchFamily="34" charset="0"/>
                <a:cs typeface="Arial" panose="020B0604020202020204" pitchFamily="34" charset="0"/>
              </a:rPr>
              <a:t>κατάποσης.</a:t>
            </a:r>
            <a:endParaRPr lang="el-GR" sz="1600" dirty="0">
              <a:latin typeface="Arial" panose="020B0604020202020204" pitchFamily="34" charset="0"/>
              <a:ea typeface="Calibri" panose="020F050202020403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2423769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60020" y="982980"/>
            <a:ext cx="5360670" cy="7703820"/>
          </a:xfrm>
        </p:spPr>
        <p:txBody>
          <a:bodyPr>
            <a:normAutofit/>
          </a:bodyPr>
          <a:lstStyle/>
          <a:p>
            <a:pPr marL="0" indent="0" algn="ctr">
              <a:lnSpc>
                <a:spcPct val="107000"/>
              </a:lnSpc>
              <a:buNone/>
            </a:pPr>
            <a:r>
              <a:rPr lang="el-GR" sz="1700" b="1" dirty="0" smtClean="0">
                <a:latin typeface="Arial" panose="020B0604020202020204" pitchFamily="34" charset="0"/>
                <a:ea typeface="Calibri" panose="020F0502020204030204" pitchFamily="34" charset="0"/>
                <a:cs typeface="Arial" panose="020B0604020202020204" pitchFamily="34" charset="0"/>
              </a:rPr>
              <a:t>Ενότητες</a:t>
            </a:r>
            <a:endParaRPr lang="el-GR" sz="1700" dirty="0" smtClean="0">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buNone/>
            </a:pPr>
            <a:endParaRPr lang="el-GR" sz="17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buClr>
                <a:srgbClr val="1B79FD"/>
              </a:buClr>
            </a:pPr>
            <a:r>
              <a:rPr lang="el-GR" sz="1600" dirty="0">
                <a:latin typeface="Arial" panose="020B0604020202020204" pitchFamily="34" charset="0"/>
                <a:ea typeface="Calibri" panose="020F0502020204030204" pitchFamily="34" charset="0"/>
                <a:cs typeface="Arial" panose="020B0604020202020204" pitchFamily="34" charset="0"/>
              </a:rPr>
              <a:t>Βασικές έννοιες μακροσκοπικής και μικροσκοπικής οργάνωσης του κεντρικού νευρικού συστήματος, εισαγωγή στην ανατομία του νευρικού συστήματος  - το κεντρικό νευρικό σύστημα / το περιφερικό νευρικό σύστημα / το αυτόνομο νευρικό σύστημα</a:t>
            </a:r>
          </a:p>
          <a:p>
            <a:pPr algn="just">
              <a:lnSpc>
                <a:spcPct val="107000"/>
              </a:lnSpc>
              <a:buClr>
                <a:srgbClr val="1B79FD"/>
              </a:buClr>
            </a:pPr>
            <a:r>
              <a:rPr lang="el-GR" sz="1600" dirty="0">
                <a:latin typeface="Arial" panose="020B0604020202020204" pitchFamily="34" charset="0"/>
                <a:ea typeface="Calibri" panose="020F0502020204030204" pitchFamily="34" charset="0"/>
                <a:cs typeface="Arial" panose="020B0604020202020204" pitchFamily="34" charset="0"/>
              </a:rPr>
              <a:t>Τα νευρικά κύτταρα – δομή και λειτουργία νευρώνα - Η αγωγή των νευρικών ερεθισμάτων, τα νευρογλοιακά κύτταρα, αγγείωση του νευρικού συστήματος, αιματοεγκεφαλικός φραγμός</a:t>
            </a:r>
          </a:p>
          <a:p>
            <a:pPr algn="just">
              <a:lnSpc>
                <a:spcPct val="107000"/>
              </a:lnSpc>
              <a:buClr>
                <a:srgbClr val="1B79FD"/>
              </a:buClr>
            </a:pPr>
            <a:r>
              <a:rPr lang="el-GR" sz="1600" dirty="0">
                <a:latin typeface="Arial" panose="020B0604020202020204" pitchFamily="34" charset="0"/>
                <a:ea typeface="Calibri" panose="020F0502020204030204" pitchFamily="34" charset="0"/>
                <a:cs typeface="Arial" panose="020B0604020202020204" pitchFamily="34" charset="0"/>
              </a:rPr>
              <a:t>Ανατομία και στοιχεία λειτουργικής ανατομικής του νευρικού συστήματος: </a:t>
            </a:r>
            <a:r>
              <a:rPr lang="en-US" sz="1600" dirty="0">
                <a:latin typeface="Arial" panose="020B0604020202020204" pitchFamily="34" charset="0"/>
                <a:ea typeface="Calibri" panose="020F0502020204030204" pitchFamily="34" charset="0"/>
                <a:cs typeface="Arial" panose="020B0604020202020204" pitchFamily="34" charset="0"/>
              </a:rPr>
              <a:t>o</a:t>
            </a:r>
            <a:r>
              <a:rPr lang="el-GR" sz="1600" dirty="0">
                <a:latin typeface="Arial" panose="020B0604020202020204" pitchFamily="34" charset="0"/>
                <a:ea typeface="Calibri" panose="020F0502020204030204" pitchFamily="34" charset="0"/>
                <a:cs typeface="Arial" panose="020B0604020202020204" pitchFamily="34" charset="0"/>
              </a:rPr>
              <a:t> εγκέφαλος, </a:t>
            </a:r>
            <a:r>
              <a:rPr lang="en-US" sz="1600" dirty="0">
                <a:latin typeface="Arial" panose="020B0604020202020204" pitchFamily="34" charset="0"/>
                <a:ea typeface="Calibri" panose="020F0502020204030204" pitchFamily="34" charset="0"/>
                <a:cs typeface="Arial" panose="020B0604020202020204" pitchFamily="34" charset="0"/>
              </a:rPr>
              <a:t>o</a:t>
            </a:r>
            <a:r>
              <a:rPr lang="el-GR" sz="1600" dirty="0">
                <a:latin typeface="Arial" panose="020B0604020202020204" pitchFamily="34" charset="0"/>
                <a:ea typeface="Calibri" panose="020F0502020204030204" pitchFamily="34" charset="0"/>
                <a:cs typeface="Arial" panose="020B0604020202020204" pitchFamily="34" charset="0"/>
              </a:rPr>
              <a:t> νωτιαίος μυελός, τα νευρικά γάγγλια, τα περιφερικά νεύρα – εγκεφαλικές (κρανιακές συζυγίες) σχετιζόμενες με την ομιλία. </a:t>
            </a:r>
            <a:r>
              <a:rPr lang="en-US" sz="1600" dirty="0">
                <a:latin typeface="Arial" panose="020B0604020202020204" pitchFamily="34" charset="0"/>
                <a:ea typeface="Calibri" panose="020F0502020204030204" pitchFamily="34" charset="0"/>
                <a:cs typeface="Arial" panose="020B0604020202020204" pitchFamily="34" charset="0"/>
              </a:rPr>
              <a:t>O</a:t>
            </a:r>
            <a:r>
              <a:rPr lang="el-GR" sz="1600" dirty="0">
                <a:latin typeface="Arial" panose="020B0604020202020204" pitchFamily="34" charset="0"/>
                <a:ea typeface="Calibri" panose="020F0502020204030204" pitchFamily="34" charset="0"/>
                <a:cs typeface="Arial" panose="020B0604020202020204" pitchFamily="34" charset="0"/>
              </a:rPr>
              <a:t> εγκεφαλικός φλοιός - </a:t>
            </a:r>
            <a:r>
              <a:rPr lang="en-GB" sz="1600" dirty="0">
                <a:latin typeface="Arial" panose="020B0604020202020204" pitchFamily="34" charset="0"/>
                <a:ea typeface="Calibri" panose="020F0502020204030204" pitchFamily="34" charset="0"/>
                <a:cs typeface="Arial" panose="020B0604020202020204" pitchFamily="34" charset="0"/>
              </a:rPr>
              <a:t>H</a:t>
            </a:r>
            <a:r>
              <a:rPr lang="el-GR" sz="1600" dirty="0">
                <a:latin typeface="Arial" panose="020B0604020202020204" pitchFamily="34" charset="0"/>
                <a:ea typeface="Calibri" panose="020F0502020204030204" pitchFamily="34" charset="0"/>
                <a:cs typeface="Arial" panose="020B0604020202020204" pitchFamily="34" charset="0"/>
              </a:rPr>
              <a:t> λειτουργία των λοβών του εγκεφάλου, τοπογραφική αντιπροσώπευση κινητικού και αισθητικού φλοιού - κέντρα λόγου. Βασικά γάγγλια - Στέλεχος εγκεφάλου</a:t>
            </a:r>
            <a:r>
              <a:rPr lang="el-GR" sz="1600" b="1" dirty="0">
                <a:latin typeface="Arial" panose="020B0604020202020204" pitchFamily="34" charset="0"/>
                <a:ea typeface="Calibri" panose="020F0502020204030204" pitchFamily="34" charset="0"/>
                <a:cs typeface="Arial" panose="020B0604020202020204" pitchFamily="34" charset="0"/>
              </a:rPr>
              <a:t> – </a:t>
            </a:r>
            <a:r>
              <a:rPr lang="el-GR" sz="1600" dirty="0">
                <a:latin typeface="Arial" panose="020B0604020202020204" pitchFamily="34" charset="0"/>
                <a:ea typeface="Calibri" panose="020F0502020204030204" pitchFamily="34" charset="0"/>
                <a:cs typeface="Arial" panose="020B0604020202020204" pitchFamily="34" charset="0"/>
              </a:rPr>
              <a:t>Παρεγκεφαλίδα. Διαταραχές λόγου σε δυσλειτουργία του εγκεφαλικού φλοιού, του στελέχους, της </a:t>
            </a:r>
            <a:r>
              <a:rPr lang="el-GR" sz="1600" dirty="0" smtClean="0">
                <a:latin typeface="Arial" panose="020B0604020202020204" pitchFamily="34" charset="0"/>
                <a:ea typeface="Calibri" panose="020F0502020204030204" pitchFamily="34" charset="0"/>
                <a:cs typeface="Arial" panose="020B0604020202020204" pitchFamily="34" charset="0"/>
              </a:rPr>
              <a:t>παρεγκεφαλίδας</a:t>
            </a:r>
            <a:endParaRPr lang="el-GR"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Clr>
                <a:srgbClr val="1B79FD"/>
              </a:buClr>
            </a:pPr>
            <a:r>
              <a:rPr lang="el-GR" sz="1600" dirty="0">
                <a:latin typeface="Arial" panose="020B0604020202020204" pitchFamily="34" charset="0"/>
                <a:ea typeface="Calibri" panose="020F0502020204030204" pitchFamily="34" charset="0"/>
                <a:cs typeface="Arial" panose="020B0604020202020204" pitchFamily="34" charset="0"/>
              </a:rPr>
              <a:t>Παραγωγή λόγου και μηχανισμός κατάποσης και πώς οι διάφορες παθήσεις των φωνητικών χορδών επηρεάζουν τη λειτουργία της φωνής, αναπνοής και </a:t>
            </a:r>
            <a:r>
              <a:rPr lang="el-GR" sz="1600" dirty="0" smtClean="0">
                <a:latin typeface="Arial" panose="020B0604020202020204" pitchFamily="34" charset="0"/>
                <a:ea typeface="Calibri" panose="020F0502020204030204" pitchFamily="34" charset="0"/>
                <a:cs typeface="Arial" panose="020B0604020202020204" pitchFamily="34" charset="0"/>
              </a:rPr>
              <a:t>κατάποσης</a:t>
            </a:r>
          </a:p>
          <a:p>
            <a:pPr algn="just">
              <a:lnSpc>
                <a:spcPct val="107000"/>
              </a:lnSpc>
              <a:spcAft>
                <a:spcPts val="800"/>
              </a:spcAft>
              <a:buClr>
                <a:srgbClr val="1B79FD"/>
              </a:buClr>
            </a:pPr>
            <a:endParaRPr lang="el-GR" sz="1600" dirty="0">
              <a:latin typeface="Arial" panose="020B0604020202020204" pitchFamily="34" charset="0"/>
              <a:ea typeface="Calibri" panose="020F050202020403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4272196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560070"/>
            <a:ext cx="4760785" cy="925831"/>
          </a:xfrm>
        </p:spPr>
        <p:txBody>
          <a:bodyPr>
            <a:noAutofit/>
          </a:bodyPr>
          <a:lstStyle/>
          <a:p>
            <a:pPr algn="ctr">
              <a:lnSpc>
                <a:spcPct val="107000"/>
              </a:lnSpc>
              <a:spcAft>
                <a:spcPts val="800"/>
              </a:spcAft>
            </a:pPr>
            <a:r>
              <a:rPr lang="el-GR" sz="2800" b="1" dirty="0">
                <a:latin typeface="Arial" panose="020B0604020202020204" pitchFamily="34" charset="0"/>
                <a:ea typeface="Calibri" panose="020F0502020204030204" pitchFamily="34" charset="0"/>
                <a:cs typeface="Arial" panose="020B0604020202020204" pitchFamily="34" charset="0"/>
              </a:rPr>
              <a:t>Φωνολογία – </a:t>
            </a:r>
            <a:r>
              <a:rPr lang="el-GR" sz="2800" b="1" dirty="0" smtClean="0">
                <a:latin typeface="Arial" panose="020B0604020202020204" pitchFamily="34" charset="0"/>
                <a:ea typeface="Calibri" panose="020F0502020204030204" pitchFamily="34" charset="0"/>
                <a:cs typeface="Arial" panose="020B0604020202020204" pitchFamily="34" charset="0"/>
              </a:rPr>
              <a:t>Φωνητική</a:t>
            </a:r>
            <a:br>
              <a:rPr lang="el-GR" sz="2800" b="1" dirty="0" smtClean="0">
                <a:latin typeface="Arial" panose="020B0604020202020204" pitchFamily="34" charset="0"/>
                <a:ea typeface="Calibri" panose="020F0502020204030204" pitchFamily="34" charset="0"/>
                <a:cs typeface="Arial" panose="020B0604020202020204" pitchFamily="34" charset="0"/>
              </a:rPr>
            </a:br>
            <a:r>
              <a:rPr lang="el-GR" sz="1400" b="1"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Διδάσκουσα: Αικατερίνη Νικολαΐδου</a:t>
            </a:r>
            <a:r>
              <a:rPr lang="el-GR"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r>
            <a:br>
              <a:rPr lang="el-GR"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br>
            <a:endParaRPr lang="el-GR" sz="1400" dirty="0">
              <a:solidFill>
                <a:schemeClr val="accent2">
                  <a:lumMod val="75000"/>
                </a:schemeClr>
              </a:solidFill>
              <a:latin typeface="Arial" panose="020B0604020202020204" pitchFamily="34" charset="0"/>
              <a:cs typeface="Arial" panose="020B0604020202020204" pitchFamily="34" charset="0"/>
            </a:endParaRPr>
          </a:p>
        </p:txBody>
      </p:sp>
      <p:sp>
        <p:nvSpPr>
          <p:cNvPr id="5" name="Θέση περιεχομένου 4"/>
          <p:cNvSpPr>
            <a:spLocks noGrp="1"/>
          </p:cNvSpPr>
          <p:nvPr>
            <p:ph idx="1"/>
          </p:nvPr>
        </p:nvSpPr>
        <p:spPr>
          <a:xfrm>
            <a:off x="217170" y="1634490"/>
            <a:ext cx="5394960" cy="7509510"/>
          </a:xfrm>
        </p:spPr>
        <p:txBody>
          <a:bodyPr>
            <a:normAutofit/>
          </a:bodyPr>
          <a:lstStyle/>
          <a:p>
            <a:pPr marL="0" indent="0" algn="ctr">
              <a:buNone/>
            </a:pPr>
            <a:r>
              <a:rPr lang="el-GR" b="1" dirty="0" smtClean="0">
                <a:latin typeface="Arial" panose="020B0604020202020204" pitchFamily="34" charset="0"/>
                <a:cs typeface="Arial" panose="020B0604020202020204" pitchFamily="34" charset="0"/>
              </a:rPr>
              <a:t>Περιγραφή </a:t>
            </a:r>
            <a:r>
              <a:rPr lang="el-GR" b="1" dirty="0">
                <a:latin typeface="Arial" panose="020B0604020202020204" pitchFamily="34" charset="0"/>
                <a:cs typeface="Arial" panose="020B0604020202020204" pitchFamily="34" charset="0"/>
              </a:rPr>
              <a:t>μαθήματος </a:t>
            </a:r>
            <a:endParaRPr lang="el-GR" dirty="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Η φωνητική μελετά του ήχους της ανθρώπινης ομιλίας ως φυσικές οντότητες, </a:t>
            </a:r>
            <a:r>
              <a:rPr lang="el-GR" dirty="0" smtClean="0">
                <a:latin typeface="Arial" panose="020B0604020202020204" pitchFamily="34" charset="0"/>
                <a:cs typeface="Arial" panose="020B0604020202020204" pitchFamily="34" charset="0"/>
              </a:rPr>
              <a:t>δηλαδή </a:t>
            </a:r>
            <a:r>
              <a:rPr lang="el-GR" dirty="0">
                <a:latin typeface="Arial" panose="020B0604020202020204" pitchFamily="34" charset="0"/>
                <a:cs typeface="Arial" panose="020B0604020202020204" pitchFamily="34" charset="0"/>
              </a:rPr>
              <a:t>πώς παράγονται, μεταφέρονται και προσλαμβάνονται από τον ακροατή. Η φωνολογία μελετά τους ήχους της ανθρώπινης ομιλίας ως γλωσσολογικές μονάδες, πώς δηλαδή οι ομιλητές μιας γλώσσας χρησιμοποιούν τους ήχους για να διαφοροποιήσουν τη σημασία των λέξεων.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Το </a:t>
            </a:r>
            <a:r>
              <a:rPr lang="el-GR" dirty="0">
                <a:latin typeface="Arial" panose="020B0604020202020204" pitchFamily="34" charset="0"/>
                <a:cs typeface="Arial" panose="020B0604020202020204" pitchFamily="34" charset="0"/>
              </a:rPr>
              <a:t>μάθημα θα δώσει την ευκαιρία στους συμμετέχοντες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α</a:t>
            </a:r>
            <a:r>
              <a:rPr lang="el-GR" dirty="0">
                <a:latin typeface="Arial" panose="020B0604020202020204" pitchFamily="34" charset="0"/>
                <a:cs typeface="Arial" panose="020B0604020202020204" pitchFamily="34" charset="0"/>
              </a:rPr>
              <a:t>) να εμβαθύνουν σε σημαντικά ερευνητικά θέματα στο χώρο της φωνητικής όπως, μεταξύ άλλων, σε στοιχεία φυσιολογίας, άρθρωσης, ακουστικής, και </a:t>
            </a:r>
            <a:r>
              <a:rPr lang="el-GR" dirty="0" smtClean="0">
                <a:latin typeface="Arial" panose="020B0604020202020204" pitchFamily="34" charset="0"/>
                <a:cs typeface="Arial" panose="020B0604020202020204" pitchFamily="34" charset="0"/>
              </a:rPr>
              <a:t>αντίληψης</a:t>
            </a:r>
          </a:p>
          <a:p>
            <a:pPr marL="0" indent="0" algn="just">
              <a:buNone/>
            </a:pPr>
            <a:r>
              <a:rPr lang="el-GR" dirty="0" smtClean="0">
                <a:latin typeface="Arial" panose="020B0604020202020204" pitchFamily="34" charset="0"/>
                <a:cs typeface="Arial" panose="020B0604020202020204" pitchFamily="34" charset="0"/>
              </a:rPr>
              <a:t>β</a:t>
            </a:r>
            <a:r>
              <a:rPr lang="el-GR" dirty="0">
                <a:latin typeface="Arial" panose="020B0604020202020204" pitchFamily="34" charset="0"/>
                <a:cs typeface="Arial" panose="020B0604020202020204" pitchFamily="34" charset="0"/>
              </a:rPr>
              <a:t>) να κατανοήσουν το θεωρητικό πλαίσιο πολυεπίπεδης περιγραφής των ήχων και να χρησιμοποιήσουν το Διεθνές Φωνητικό </a:t>
            </a:r>
            <a:r>
              <a:rPr lang="el-GR" dirty="0" smtClean="0">
                <a:latin typeface="Arial" panose="020B0604020202020204" pitchFamily="34" charset="0"/>
                <a:cs typeface="Arial" panose="020B0604020202020204" pitchFamily="34" charset="0"/>
              </a:rPr>
              <a:t>αλφάβητο</a:t>
            </a:r>
            <a:endParaRPr lang="el-GR" dirty="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γ</a:t>
            </a:r>
            <a:r>
              <a:rPr lang="el-GR" dirty="0">
                <a:latin typeface="Arial" panose="020B0604020202020204" pitchFamily="34" charset="0"/>
                <a:cs typeface="Arial" panose="020B0604020202020204" pitchFamily="34" charset="0"/>
              </a:rPr>
              <a:t>) να γνωρίζουν πειραματικές μεθόδους ανάλυσης ακουστικών και αρθρωτικών δεδομένων και να εργαστούν με ακουστικά δεδομένα χρησιμοποιώντας εξειδικευμένα λογισμικά (PRAAT</a:t>
            </a:r>
            <a:r>
              <a:rPr lang="el-GR" dirty="0" smtClean="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και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δ) </a:t>
            </a:r>
            <a:r>
              <a:rPr lang="el-GR" dirty="0">
                <a:latin typeface="Arial" panose="020B0604020202020204" pitchFamily="34" charset="0"/>
                <a:cs typeface="Arial" panose="020B0604020202020204" pitchFamily="34" charset="0"/>
              </a:rPr>
              <a:t>να εκπονήσουν πειραματική έρευνα με δεδομένα φυσιολογικής και/ή παθολογικής ομιλίας. Στη συνέχεια, θα συζητηθεί η σχέση μεταξύ φωνητικής και φωνολογίας και θα δοθούν οι βασικές αρχές θεωρητικών πλαισίων φωνολογικής ανάλυσης. </a:t>
            </a:r>
            <a:endParaRPr lang="el-GR" dirty="0" smtClean="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Μέσω </a:t>
            </a:r>
            <a:r>
              <a:rPr lang="el-GR" dirty="0">
                <a:latin typeface="Arial" panose="020B0604020202020204" pitchFamily="34" charset="0"/>
                <a:cs typeface="Arial" panose="020B0604020202020204" pitchFamily="34" charset="0"/>
              </a:rPr>
              <a:t>επιλεγμένης βιβλιογραφίας και αναλύσεων, το μάθημα στοχεύει να δώσει την ευκαιρία στους συμμετέχοντες να κατανοήσουν τη διάδραση μεταξύ της φωνητικής και της φωνολογίας και τη σημασία της για την κλινική πρακτική. Η βιβλιογραφία συμπεριλαμβάνει βιβλία και τρέχουσες ελληνόφωνες και αγγλόφωνες ερευνητικές εργασίες στο χώρο των επιστημών της ομιλίας. Επιπλέον η ορολογία αποδίδεται στην ελληνική και στην αγγλική γλώσσα για την διευκόλυνση της μελέτης της αγγλόφωνης βιβλιογραφίας. </a:t>
            </a:r>
          </a:p>
          <a:p>
            <a:pPr marL="0" indent="0">
              <a:buNone/>
            </a:pPr>
            <a:endParaRPr lang="el-GR" dirty="0"/>
          </a:p>
        </p:txBody>
      </p:sp>
    </p:spTree>
    <p:extLst>
      <p:ext uri="{BB962C8B-B14F-4D97-AF65-F5344CB8AC3E}">
        <p14:creationId xmlns:p14="http://schemas.microsoft.com/office/powerpoint/2010/main" val="2677930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460" y="812801"/>
            <a:ext cx="5200650" cy="570230"/>
          </a:xfrm>
        </p:spPr>
        <p:txBody>
          <a:bodyPr>
            <a:noAutofit/>
          </a:bodyPr>
          <a:lstStyle/>
          <a:p>
            <a:pPr algn="ctr"/>
            <a:r>
              <a:rPr lang="el-GR" sz="2800" b="1" dirty="0">
                <a:solidFill>
                  <a:srgbClr val="1CCDF0"/>
                </a:solidFill>
                <a:latin typeface="Arial" panose="020B0604020202020204" pitchFamily="34" charset="0"/>
                <a:ea typeface="Calibri" panose="020F0502020204030204" pitchFamily="34" charset="0"/>
                <a:cs typeface="Arial" panose="020B0604020202020204" pitchFamily="34" charset="0"/>
              </a:rPr>
              <a:t>Φωνολογία – Φωνητική</a:t>
            </a:r>
            <a:r>
              <a:rPr lang="el-GR" sz="2800" dirty="0">
                <a:solidFill>
                  <a:srgbClr val="1CCDF0"/>
                </a:solidFill>
                <a:latin typeface="Arial" panose="020B0604020202020204" pitchFamily="34" charset="0"/>
                <a:ea typeface="Calibri" panose="020F0502020204030204" pitchFamily="34" charset="0"/>
                <a:cs typeface="Arial" panose="020B0604020202020204" pitchFamily="34" charset="0"/>
              </a:rPr>
              <a:t/>
            </a:r>
            <a:br>
              <a:rPr lang="el-GR" sz="2800" dirty="0">
                <a:solidFill>
                  <a:srgbClr val="1CCDF0"/>
                </a:solidFill>
                <a:latin typeface="Arial" panose="020B0604020202020204" pitchFamily="34" charset="0"/>
                <a:ea typeface="Calibri" panose="020F0502020204030204" pitchFamily="34" charset="0"/>
                <a:cs typeface="Arial" panose="020B0604020202020204" pitchFamily="34" charset="0"/>
              </a:rPr>
            </a:br>
            <a:endParaRPr lang="el-GR" sz="2800" dirty="0"/>
          </a:p>
        </p:txBody>
      </p:sp>
      <p:sp>
        <p:nvSpPr>
          <p:cNvPr id="3" name="Θέση περιεχομένου 2"/>
          <p:cNvSpPr>
            <a:spLocks noGrp="1"/>
          </p:cNvSpPr>
          <p:nvPr>
            <p:ph idx="1"/>
          </p:nvPr>
        </p:nvSpPr>
        <p:spPr>
          <a:xfrm>
            <a:off x="251460" y="1908000"/>
            <a:ext cx="5303520" cy="6663690"/>
          </a:xfrm>
        </p:spPr>
        <p:txBody>
          <a:bodyPr>
            <a:normAutofit/>
          </a:bodyPr>
          <a:lstStyle/>
          <a:p>
            <a:pPr marL="0" indent="0" algn="ctr">
              <a:buNone/>
            </a:pPr>
            <a:r>
              <a:rPr lang="el-GR" b="1" dirty="0" smtClean="0">
                <a:latin typeface="Arial" panose="020B0604020202020204" pitchFamily="34" charset="0"/>
                <a:cs typeface="Arial" panose="020B0604020202020204" pitchFamily="34" charset="0"/>
              </a:rPr>
              <a:t>Μαθησιακά </a:t>
            </a:r>
            <a:r>
              <a:rPr lang="el-GR" b="1" dirty="0">
                <a:latin typeface="Arial" panose="020B0604020202020204" pitchFamily="34" charset="0"/>
                <a:cs typeface="Arial" panose="020B0604020202020204" pitchFamily="34" charset="0"/>
              </a:rPr>
              <a:t>αποτελέσματα</a:t>
            </a:r>
          </a:p>
          <a:p>
            <a:pPr marL="0" indent="0" algn="just">
              <a:buNone/>
            </a:pPr>
            <a:r>
              <a:rPr lang="el-GR" dirty="0">
                <a:latin typeface="Arial" panose="020B0604020202020204" pitchFamily="34" charset="0"/>
                <a:cs typeface="Arial" panose="020B0604020202020204" pitchFamily="34" charset="0"/>
              </a:rPr>
              <a:t>Κατανόηση των βασικών εννοιών και όρων που χρησιμοποιούνται στη φωνητική και στη </a:t>
            </a:r>
            <a:r>
              <a:rPr lang="el-GR" dirty="0" smtClean="0">
                <a:latin typeface="Arial" panose="020B0604020202020204" pitchFamily="34" charset="0"/>
                <a:cs typeface="Arial" panose="020B0604020202020204" pitchFamily="34" charset="0"/>
              </a:rPr>
              <a:t>φωνολογία. Γνώση </a:t>
            </a:r>
            <a:r>
              <a:rPr lang="el-GR" dirty="0">
                <a:latin typeface="Arial" panose="020B0604020202020204" pitchFamily="34" charset="0"/>
                <a:cs typeface="Arial" panose="020B0604020202020204" pitchFamily="34" charset="0"/>
              </a:rPr>
              <a:t>του μηχανισμού παραγωγής των </a:t>
            </a:r>
            <a:r>
              <a:rPr lang="el-GR" dirty="0" smtClean="0">
                <a:latin typeface="Arial" panose="020B0604020202020204" pitchFamily="34" charset="0"/>
                <a:cs typeface="Arial" panose="020B0604020202020204" pitchFamily="34" charset="0"/>
              </a:rPr>
              <a:t>ήχων. </a:t>
            </a:r>
            <a:r>
              <a:rPr lang="el-GR" dirty="0">
                <a:latin typeface="Arial" panose="020B0604020202020204" pitchFamily="34" charset="0"/>
                <a:cs typeface="Arial" panose="020B0604020202020204" pitchFamily="34" charset="0"/>
              </a:rPr>
              <a:t>Γνώση των φωνητικών συμβόλων και διακριτικών που χρησιμοποιούνται για την περιγραφή των </a:t>
            </a:r>
            <a:r>
              <a:rPr lang="el-GR" dirty="0" smtClean="0">
                <a:latin typeface="Arial" panose="020B0604020202020204" pitchFamily="34" charset="0"/>
                <a:cs typeface="Arial" panose="020B0604020202020204" pitchFamily="34" charset="0"/>
              </a:rPr>
              <a:t>γλωσσών. </a:t>
            </a:r>
            <a:r>
              <a:rPr lang="el-GR" dirty="0">
                <a:latin typeface="Arial" panose="020B0604020202020204" pitchFamily="34" charset="0"/>
                <a:cs typeface="Arial" panose="020B0604020202020204" pitchFamily="34" charset="0"/>
              </a:rPr>
              <a:t>Ικανότητα φωνητικής μεταγραφής με τη χρήση του Διεθνούς Φωνητικού Αλφάβητου (ΔΦΑ</a:t>
            </a:r>
            <a:r>
              <a:rPr lang="el-GR" dirty="0" smtClean="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Γνώση ακουστικής ανάλυσης με τη χρήση του λογισμικού </a:t>
            </a:r>
            <a:r>
              <a:rPr lang="el-GR" dirty="0" smtClean="0">
                <a:latin typeface="Arial" panose="020B0604020202020204" pitchFamily="34" charset="0"/>
                <a:cs typeface="Arial" panose="020B0604020202020204" pitchFamily="34" charset="0"/>
              </a:rPr>
              <a:t>PRAAT. </a:t>
            </a:r>
            <a:r>
              <a:rPr lang="el-GR" dirty="0">
                <a:latin typeface="Arial" panose="020B0604020202020204" pitchFamily="34" charset="0"/>
                <a:cs typeface="Arial" panose="020B0604020202020204" pitchFamily="34" charset="0"/>
              </a:rPr>
              <a:t>Γνώση μεθοδολογίας για τη σχεδίαση εμπειρικών μελετών στη </a:t>
            </a:r>
            <a:r>
              <a:rPr lang="el-GR" dirty="0" smtClean="0">
                <a:latin typeface="Arial" panose="020B0604020202020204" pitchFamily="34" charset="0"/>
                <a:cs typeface="Arial" panose="020B0604020202020204" pitchFamily="34" charset="0"/>
              </a:rPr>
              <a:t>φωνητική/φωνολογία. </a:t>
            </a:r>
            <a:r>
              <a:rPr lang="el-GR" dirty="0">
                <a:latin typeface="Arial" panose="020B0604020202020204" pitchFamily="34" charset="0"/>
                <a:cs typeface="Arial" panose="020B0604020202020204" pitchFamily="34" charset="0"/>
              </a:rPr>
              <a:t>Γνώση διαχείρισης, απλής περιγραφικής στατιστικής ανάλυσης και ερμηνείας εμπειρικών </a:t>
            </a:r>
            <a:r>
              <a:rPr lang="el-GR" dirty="0" smtClean="0">
                <a:latin typeface="Arial" panose="020B0604020202020204" pitchFamily="34" charset="0"/>
                <a:cs typeface="Arial" panose="020B0604020202020204" pitchFamily="34" charset="0"/>
              </a:rPr>
              <a:t>δεδομένων. </a:t>
            </a:r>
            <a:r>
              <a:rPr lang="el-GR" dirty="0">
                <a:latin typeface="Arial" panose="020B0604020202020204" pitchFamily="34" charset="0"/>
                <a:cs typeface="Arial" panose="020B0604020202020204" pitchFamily="34" charset="0"/>
              </a:rPr>
              <a:t>Γνώση βασικής δομής συγγραφής ερευνητικών εργασιών στο χώρο της </a:t>
            </a:r>
            <a:r>
              <a:rPr lang="el-GR" dirty="0" smtClean="0">
                <a:latin typeface="Arial" panose="020B0604020202020204" pitchFamily="34" charset="0"/>
                <a:cs typeface="Arial" panose="020B0604020202020204" pitchFamily="34" charset="0"/>
              </a:rPr>
              <a:t>φωνητικής. </a:t>
            </a:r>
            <a:r>
              <a:rPr lang="el-GR" dirty="0">
                <a:latin typeface="Arial" panose="020B0604020202020204" pitchFamily="34" charset="0"/>
                <a:cs typeface="Arial" panose="020B0604020202020204" pitchFamily="34" charset="0"/>
              </a:rPr>
              <a:t>Κατανόηση βασικών αρχών αρθρωτικής ανάλυσης με τη μέθοδο του </a:t>
            </a:r>
            <a:r>
              <a:rPr lang="el-GR" dirty="0" smtClean="0">
                <a:latin typeface="Arial" panose="020B0604020202020204" pitchFamily="34" charset="0"/>
                <a:cs typeface="Arial" panose="020B0604020202020204" pitchFamily="34" charset="0"/>
              </a:rPr>
              <a:t>ηλεκτροπαλατογράφου. </a:t>
            </a:r>
            <a:r>
              <a:rPr lang="el-GR" dirty="0">
                <a:latin typeface="Arial" panose="020B0604020202020204" pitchFamily="34" charset="0"/>
                <a:cs typeface="Arial" panose="020B0604020202020204" pitchFamily="34" charset="0"/>
              </a:rPr>
              <a:t>Γνώση θεωρητικών αρχών βασικών φωνολογικών </a:t>
            </a:r>
            <a:r>
              <a:rPr lang="el-GR" dirty="0" smtClean="0">
                <a:latin typeface="Arial" panose="020B0604020202020204" pitchFamily="34" charset="0"/>
                <a:cs typeface="Arial" panose="020B0604020202020204" pitchFamily="34" charset="0"/>
              </a:rPr>
              <a:t>προσεγγίσεων. </a:t>
            </a:r>
            <a:r>
              <a:rPr lang="el-GR" dirty="0">
                <a:latin typeface="Arial" panose="020B0604020202020204" pitchFamily="34" charset="0"/>
                <a:cs typeface="Arial" panose="020B0604020202020204" pitchFamily="34" charset="0"/>
              </a:rPr>
              <a:t>Εφαρμογή θεωρητικών γνώσεων φωνητικής/φωνολογίας και αξιολόγησή τους στην κλινική </a:t>
            </a:r>
            <a:r>
              <a:rPr lang="el-GR" dirty="0" smtClean="0">
                <a:latin typeface="Arial" panose="020B0604020202020204" pitchFamily="34" charset="0"/>
                <a:cs typeface="Arial" panose="020B0604020202020204" pitchFamily="34" charset="0"/>
              </a:rPr>
              <a:t>πρακτική.</a:t>
            </a:r>
            <a:endParaRPr lang="el-GR" dirty="0">
              <a:latin typeface="Arial" panose="020B0604020202020204" pitchFamily="34" charset="0"/>
              <a:cs typeface="Arial" panose="020B0604020202020204" pitchFamily="34" charset="0"/>
            </a:endParaRPr>
          </a:p>
          <a:p>
            <a:pPr marL="0" indent="0" algn="ctr">
              <a:buNone/>
            </a:pPr>
            <a:r>
              <a:rPr lang="el-GR" b="1" dirty="0">
                <a:latin typeface="Arial" panose="020B0604020202020204" pitchFamily="34" charset="0"/>
                <a:cs typeface="Arial" panose="020B0604020202020204" pitchFamily="34" charset="0"/>
              </a:rPr>
              <a:t>Δομή </a:t>
            </a:r>
          </a:p>
          <a:p>
            <a:pPr marL="0" indent="0" algn="just">
              <a:buNone/>
            </a:pPr>
            <a:r>
              <a:rPr lang="el-GR" dirty="0">
                <a:latin typeface="Arial" panose="020B0604020202020204" pitchFamily="34" charset="0"/>
                <a:cs typeface="Arial" panose="020B0604020202020204" pitchFamily="34" charset="0"/>
              </a:rPr>
              <a:t>Φωνητική και Φωνολογία. Εφαρμογές. Άρθρωση τεμαχίων: μηχανισμοί ρεύματος αέρα, φώνηση, παράμετροι περιγραφής των συμφώνων και φωνηέντων. Διεθνές Φωνητικό Αλφάβητο (ΔΦΑ). Διακριτικά σύμβολα. Προσωδία. Φωνητική μεταγραφή Πειραματική Φωνητική: ακουστική ανάλυση φωνηέντων, έκκροτων, τριβόμενων, ρινικών, προσεγγιστικών, ρωτικών, συνεχούς ρέοντος λόγου. Πειραματική Φωνητική: αρθρωτική ανάλυση (ηλεκτροπαλατογράφος, υπέρηχος). </a:t>
            </a:r>
            <a:r>
              <a:rPr lang="el-GR" dirty="0" smtClean="0">
                <a:latin typeface="Arial" panose="020B0604020202020204" pitchFamily="34" charset="0"/>
                <a:cs typeface="Arial" panose="020B0604020202020204" pitchFamily="34" charset="0"/>
              </a:rPr>
              <a:t>Συστήματα βιοανατροφοδότησης</a:t>
            </a:r>
            <a:r>
              <a:rPr lang="el-GR" dirty="0">
                <a:latin typeface="Arial" panose="020B0604020202020204" pitchFamily="34" charset="0"/>
                <a:cs typeface="Arial" panose="020B0604020202020204" pitchFamily="34" charset="0"/>
              </a:rPr>
              <a:t>. Φωνολογική Θεωρία: αναπαραστάσεις, κανόνες. Γενετική Φωνολογία. Κλινική Φωνολογία: η φωνητική και φωνολογία στην κλινική </a:t>
            </a:r>
            <a:r>
              <a:rPr lang="el-GR" dirty="0" smtClean="0">
                <a:latin typeface="Arial" panose="020B0604020202020204" pitchFamily="34" charset="0"/>
                <a:cs typeface="Arial" panose="020B0604020202020204" pitchFamily="34" charset="0"/>
              </a:rPr>
              <a:t>πρακτική.</a:t>
            </a:r>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2382457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2000" y="629920"/>
            <a:ext cx="5486400" cy="1761067"/>
          </a:xfrm>
        </p:spPr>
        <p:txBody>
          <a:bodyPr>
            <a:normAutofit/>
          </a:bodyPr>
          <a:lstStyle/>
          <a:p>
            <a:pPr algn="ctr"/>
            <a:r>
              <a:rPr lang="el-GR" b="1" dirty="0" smtClean="0">
                <a:latin typeface="Arial" panose="020B0604020202020204" pitchFamily="34" charset="0"/>
                <a:cs typeface="Arial" panose="020B0604020202020204" pitchFamily="34" charset="0"/>
              </a:rPr>
              <a:t>Τυπική και Μη Τυπική</a:t>
            </a:r>
            <a:br>
              <a:rPr lang="el-GR" b="1" dirty="0" smtClean="0">
                <a:latin typeface="Arial" panose="020B0604020202020204" pitchFamily="34" charset="0"/>
                <a:cs typeface="Arial" panose="020B0604020202020204" pitchFamily="34" charset="0"/>
              </a:rPr>
            </a:br>
            <a:r>
              <a:rPr lang="el-GR" b="1" dirty="0" smtClean="0">
                <a:latin typeface="Arial" panose="020B0604020202020204" pitchFamily="34" charset="0"/>
                <a:cs typeface="Arial" panose="020B0604020202020204" pitchFamily="34" charset="0"/>
              </a:rPr>
              <a:t>Ανάπτυξη Γλώσσας και Μαθησιακές Δυσκολίες</a:t>
            </a:r>
            <a:br>
              <a:rPr lang="el-GR" b="1" dirty="0" smtClean="0">
                <a:latin typeface="Arial" panose="020B0604020202020204" pitchFamily="34" charset="0"/>
                <a:cs typeface="Arial" panose="020B0604020202020204" pitchFamily="34" charset="0"/>
              </a:rPr>
            </a:br>
            <a:r>
              <a:rPr lang="el-GR" sz="1400" b="1" dirty="0" smtClean="0">
                <a:solidFill>
                  <a:schemeClr val="accent2">
                    <a:lumMod val="75000"/>
                  </a:schemeClr>
                </a:solidFill>
                <a:latin typeface="Arial" panose="020B0604020202020204" pitchFamily="34" charset="0"/>
                <a:cs typeface="Arial" panose="020B0604020202020204" pitchFamily="34" charset="0"/>
              </a:rPr>
              <a:t>Διδάσκουσες: Βασιλική Γιαννούλη, Ελένη Περιστέρη</a:t>
            </a:r>
            <a:endParaRPr lang="el-GR" sz="1400" b="1" dirty="0">
              <a:solidFill>
                <a:schemeClr val="accent2">
                  <a:lumMod val="75000"/>
                </a:schemeClr>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285750" y="2526030"/>
            <a:ext cx="5120640" cy="6126480"/>
          </a:xfrm>
        </p:spPr>
        <p:txBody>
          <a:bodyPr>
            <a:normAutofit/>
          </a:bodyPr>
          <a:lstStyle/>
          <a:p>
            <a:pPr marL="0" lvl="0" indent="0" algn="ctr">
              <a:lnSpc>
                <a:spcPct val="107000"/>
              </a:lnSpc>
              <a:buNone/>
            </a:pPr>
            <a:r>
              <a:rPr lang="el-GR" sz="1400" b="1" kern="100" dirty="0" smtClean="0">
                <a:latin typeface="Arial" panose="020B0604020202020204" pitchFamily="34" charset="0"/>
                <a:ea typeface="DengXian"/>
                <a:cs typeface="Arial" panose="020B0604020202020204" pitchFamily="34" charset="0"/>
              </a:rPr>
              <a:t>Περιεχόμενα μαθήματος</a:t>
            </a:r>
          </a:p>
          <a:p>
            <a:pPr marL="0" lvl="0" indent="0" algn="just">
              <a:lnSpc>
                <a:spcPct val="107000"/>
              </a:lnSpc>
              <a:buNone/>
            </a:pPr>
            <a:r>
              <a:rPr lang="el-GR" sz="1400" kern="100" dirty="0" smtClean="0">
                <a:latin typeface="Arial" panose="020B0604020202020204" pitchFamily="34" charset="0"/>
                <a:ea typeface="DengXian"/>
                <a:cs typeface="Arial" panose="020B0604020202020204" pitchFamily="34" charset="0"/>
              </a:rPr>
              <a:t>Όροι </a:t>
            </a:r>
            <a:r>
              <a:rPr lang="el-GR" sz="1400" kern="100" dirty="0">
                <a:latin typeface="Arial" panose="020B0604020202020204" pitchFamily="34" charset="0"/>
                <a:ea typeface="DengXian"/>
                <a:cs typeface="Arial" panose="020B0604020202020204" pitchFamily="34" charset="0"/>
              </a:rPr>
              <a:t>και ορισμοί των Ειδικών Μαθησιακών Δυσκολιών-Δυσλεξία, ΔΕΠΥ </a:t>
            </a:r>
            <a:r>
              <a:rPr lang="el-GR" sz="1400" kern="100" dirty="0" smtClean="0">
                <a:latin typeface="Arial" panose="020B0604020202020204" pitchFamily="34" charset="0"/>
                <a:ea typeface="DengXian"/>
                <a:cs typeface="Arial" panose="020B0604020202020204" pitchFamily="34" charset="0"/>
              </a:rPr>
              <a:t>και ψυχοσυναισθηματικών </a:t>
            </a:r>
            <a:r>
              <a:rPr lang="el-GR" sz="1400" kern="100" dirty="0">
                <a:latin typeface="Arial" panose="020B0604020202020204" pitchFamily="34" charset="0"/>
                <a:ea typeface="DengXian"/>
                <a:cs typeface="Arial" panose="020B0604020202020204" pitchFamily="34" charset="0"/>
              </a:rPr>
              <a:t>δυσκολίων </a:t>
            </a:r>
          </a:p>
          <a:p>
            <a:pPr algn="just">
              <a:lnSpc>
                <a:spcPct val="107000"/>
              </a:lnSpc>
              <a:buClr>
                <a:srgbClr val="1B79FD"/>
              </a:buClr>
            </a:pPr>
            <a:r>
              <a:rPr lang="el-GR" sz="1400" kern="100" dirty="0">
                <a:latin typeface="Arial" panose="020B0604020202020204" pitchFamily="34" charset="0"/>
                <a:ea typeface="DengXian"/>
                <a:cs typeface="Arial" panose="020B0604020202020204" pitchFamily="34" charset="0"/>
              </a:rPr>
              <a:t>Σύγχρονες απόψεις για τη φύση των Ε</a:t>
            </a:r>
            <a:r>
              <a:rPr lang="el-GR" sz="1400" kern="100" dirty="0" smtClean="0">
                <a:latin typeface="Arial" panose="020B0604020202020204" pitchFamily="34" charset="0"/>
                <a:ea typeface="DengXian"/>
                <a:cs typeface="Arial" panose="020B0604020202020204" pitchFamily="34" charset="0"/>
              </a:rPr>
              <a:t>ιδικών </a:t>
            </a:r>
            <a:r>
              <a:rPr lang="el-GR" sz="1400" kern="100" dirty="0">
                <a:latin typeface="Arial" panose="020B0604020202020204" pitchFamily="34" charset="0"/>
                <a:ea typeface="DengXian"/>
                <a:cs typeface="Arial" panose="020B0604020202020204" pitchFamily="34" charset="0"/>
              </a:rPr>
              <a:t>Μ</a:t>
            </a:r>
            <a:r>
              <a:rPr lang="el-GR" sz="1400" kern="100" dirty="0" smtClean="0">
                <a:latin typeface="Arial" panose="020B0604020202020204" pitchFamily="34" charset="0"/>
                <a:ea typeface="DengXian"/>
                <a:cs typeface="Arial" panose="020B0604020202020204" pitchFamily="34" charset="0"/>
              </a:rPr>
              <a:t>αθησιακών </a:t>
            </a:r>
            <a:r>
              <a:rPr lang="el-GR" sz="1400" kern="100" dirty="0">
                <a:latin typeface="Arial" panose="020B0604020202020204" pitchFamily="34" charset="0"/>
                <a:ea typeface="DengXian"/>
                <a:cs typeface="Arial" panose="020B0604020202020204" pitchFamily="34" charset="0"/>
              </a:rPr>
              <a:t>Δ</a:t>
            </a:r>
            <a:r>
              <a:rPr lang="el-GR" sz="1400" kern="100" dirty="0" smtClean="0">
                <a:latin typeface="Arial" panose="020B0604020202020204" pitchFamily="34" charset="0"/>
                <a:ea typeface="DengXian"/>
                <a:cs typeface="Arial" panose="020B0604020202020204" pitchFamily="34" charset="0"/>
              </a:rPr>
              <a:t>υσκολιών</a:t>
            </a:r>
            <a:r>
              <a:rPr lang="el-GR" sz="1400" kern="100" dirty="0">
                <a:latin typeface="Arial" panose="020B0604020202020204" pitchFamily="34" charset="0"/>
                <a:ea typeface="DengXian"/>
                <a:cs typeface="Arial" panose="020B0604020202020204" pitchFamily="34" charset="0"/>
              </a:rPr>
              <a:t>, ΔΕΠΥ </a:t>
            </a:r>
            <a:r>
              <a:rPr lang="el-GR" sz="1400" kern="100" dirty="0" smtClean="0">
                <a:latin typeface="Arial" panose="020B0604020202020204" pitchFamily="34" charset="0"/>
                <a:ea typeface="DengXian"/>
                <a:cs typeface="Arial" panose="020B0604020202020204" pitchFamily="34" charset="0"/>
              </a:rPr>
              <a:t>και Ψυχοσυναισθηματικών </a:t>
            </a:r>
            <a:r>
              <a:rPr lang="el-GR" sz="1400" kern="100" dirty="0">
                <a:latin typeface="Arial" panose="020B0604020202020204" pitchFamily="34" charset="0"/>
                <a:ea typeface="DengXian"/>
                <a:cs typeface="Arial" panose="020B0604020202020204" pitchFamily="34" charset="0"/>
              </a:rPr>
              <a:t>Δ</a:t>
            </a:r>
            <a:r>
              <a:rPr lang="el-GR" sz="1400" kern="100" dirty="0" smtClean="0">
                <a:latin typeface="Arial" panose="020B0604020202020204" pitchFamily="34" charset="0"/>
                <a:ea typeface="DengXian"/>
                <a:cs typeface="Arial" panose="020B0604020202020204" pitchFamily="34" charset="0"/>
              </a:rPr>
              <a:t>υσκολιών </a:t>
            </a:r>
            <a:endParaRPr lang="el-GR" sz="1400" kern="100" dirty="0">
              <a:latin typeface="Arial" panose="020B0604020202020204" pitchFamily="34" charset="0"/>
              <a:ea typeface="DengXian"/>
              <a:cs typeface="Arial" panose="020B0604020202020204" pitchFamily="34" charset="0"/>
            </a:endParaRPr>
          </a:p>
          <a:p>
            <a:pPr algn="just">
              <a:lnSpc>
                <a:spcPct val="107000"/>
              </a:lnSpc>
              <a:buClr>
                <a:srgbClr val="1B79FD"/>
              </a:buClr>
            </a:pPr>
            <a:r>
              <a:rPr lang="el-GR" sz="1400" kern="100" dirty="0">
                <a:latin typeface="Arial" panose="020B0604020202020204" pitchFamily="34" charset="0"/>
                <a:ea typeface="DengXian"/>
                <a:cs typeface="Arial" panose="020B0604020202020204" pitchFamily="34" charset="0"/>
              </a:rPr>
              <a:t>Χαρακτηριστικά, υποτύποι και συνύπαρξη των προαναφερόμενων δυσκολιών</a:t>
            </a:r>
          </a:p>
          <a:p>
            <a:pPr algn="just">
              <a:lnSpc>
                <a:spcPct val="107000"/>
              </a:lnSpc>
              <a:buClr>
                <a:srgbClr val="1B79FD"/>
              </a:buClr>
            </a:pPr>
            <a:r>
              <a:rPr lang="el-GR" sz="1400" kern="100" dirty="0">
                <a:latin typeface="Arial" panose="020B0604020202020204" pitchFamily="34" charset="0"/>
                <a:ea typeface="DengXian"/>
                <a:cs typeface="Arial" panose="020B0604020202020204" pitchFamily="34" charset="0"/>
              </a:rPr>
              <a:t>Αξιολόγηση μαθητών με Ειδικές Μαθησιακές Δυσκολίες-Δυσλεξία, ΔΕΠΥ και </a:t>
            </a:r>
            <a:r>
              <a:rPr lang="el-GR" sz="1400" kern="100" dirty="0" smtClean="0">
                <a:latin typeface="Arial" panose="020B0604020202020204" pitchFamily="34" charset="0"/>
                <a:ea typeface="DengXian"/>
                <a:cs typeface="Arial" panose="020B0604020202020204" pitchFamily="34" charset="0"/>
              </a:rPr>
              <a:t>Ψυχοσυναισθηματικές </a:t>
            </a:r>
            <a:r>
              <a:rPr lang="el-GR" sz="1400" kern="100" dirty="0">
                <a:latin typeface="Arial" panose="020B0604020202020204" pitchFamily="34" charset="0"/>
                <a:ea typeface="DengXian"/>
                <a:cs typeface="Arial" panose="020B0604020202020204" pitchFamily="34" charset="0"/>
              </a:rPr>
              <a:t>Δυσκολίες </a:t>
            </a:r>
          </a:p>
          <a:p>
            <a:pPr algn="just">
              <a:lnSpc>
                <a:spcPct val="107000"/>
              </a:lnSpc>
              <a:buClr>
                <a:srgbClr val="1B79FD"/>
              </a:buClr>
            </a:pPr>
            <a:r>
              <a:rPr lang="el-GR" sz="1400" kern="100" dirty="0">
                <a:latin typeface="Arial" panose="020B0604020202020204" pitchFamily="34" charset="0"/>
                <a:ea typeface="DengXian"/>
                <a:cs typeface="Arial" panose="020B0604020202020204" pitchFamily="34" charset="0"/>
              </a:rPr>
              <a:t>Προτεινόμενες στρατηγικές για την αντιμετώπιση των βασικών δυσκολιών </a:t>
            </a:r>
            <a:r>
              <a:rPr lang="el-GR" sz="1400" kern="100" dirty="0" smtClean="0">
                <a:latin typeface="Arial" panose="020B0604020202020204" pitchFamily="34" charset="0"/>
                <a:ea typeface="DengXian"/>
                <a:cs typeface="Arial" panose="020B0604020202020204" pitchFamily="34" charset="0"/>
              </a:rPr>
              <a:t>των παιδιών </a:t>
            </a:r>
            <a:r>
              <a:rPr lang="el-GR" sz="1400" kern="100" dirty="0">
                <a:latin typeface="Arial" panose="020B0604020202020204" pitchFamily="34" charset="0"/>
                <a:ea typeface="DengXian"/>
                <a:cs typeface="Arial" panose="020B0604020202020204" pitchFamily="34" charset="0"/>
              </a:rPr>
              <a:t>με Ειδικές Δυσκολίες-Δυσλεξία, ΔΕΠΥ και Ψυχοσυναισθηματικές </a:t>
            </a:r>
            <a:r>
              <a:rPr lang="el-GR" sz="1400" kern="100" dirty="0" smtClean="0">
                <a:latin typeface="Arial" panose="020B0604020202020204" pitchFamily="34" charset="0"/>
                <a:ea typeface="DengXian"/>
                <a:cs typeface="Arial" panose="020B0604020202020204" pitchFamily="34" charset="0"/>
              </a:rPr>
              <a:t>Δυσκολίες </a:t>
            </a:r>
            <a:endParaRPr lang="el-GR" sz="1400" kern="100" dirty="0">
              <a:latin typeface="Arial" panose="020B0604020202020204" pitchFamily="34" charset="0"/>
              <a:ea typeface="DengXian"/>
              <a:cs typeface="Arial" panose="020B0604020202020204" pitchFamily="34" charset="0"/>
            </a:endParaRPr>
          </a:p>
          <a:p>
            <a:pPr marL="0" indent="0">
              <a:buNone/>
            </a:pPr>
            <a:endParaRPr lang="el-GR" dirty="0" smtClean="0">
              <a:latin typeface="Arial" panose="020B0604020202020204" pitchFamily="34" charset="0"/>
              <a:cs typeface="Arial" panose="020B0604020202020204" pitchFamily="34" charset="0"/>
            </a:endParaRPr>
          </a:p>
          <a:p>
            <a:pPr marL="0" indent="0" algn="ctr">
              <a:buNone/>
            </a:pPr>
            <a:r>
              <a:rPr lang="el-GR" sz="1400" b="1" dirty="0" smtClean="0">
                <a:solidFill>
                  <a:srgbClr val="000000"/>
                </a:solidFill>
                <a:uFill>
                  <a:solidFill>
                    <a:srgbClr val="000000"/>
                  </a:solidFill>
                </a:uFill>
                <a:latin typeface="Arial" panose="020B0604020202020204" pitchFamily="34" charset="0"/>
                <a:ea typeface="Arial Unicode MS"/>
                <a:cs typeface="Arial" panose="020B0604020202020204" pitchFamily="34" charset="0"/>
              </a:rPr>
              <a:t>Σκοπός</a:t>
            </a:r>
          </a:p>
          <a:p>
            <a:pPr marL="0" indent="0" algn="just">
              <a:buNone/>
            </a:pPr>
            <a:r>
              <a:rPr lang="el-GR" sz="1400" dirty="0" smtClean="0">
                <a:solidFill>
                  <a:srgbClr val="000000"/>
                </a:solidFill>
                <a:uFill>
                  <a:solidFill>
                    <a:srgbClr val="000000"/>
                  </a:solidFill>
                </a:uFill>
                <a:latin typeface="Arial" panose="020B0604020202020204" pitchFamily="34" charset="0"/>
                <a:ea typeface="Arial Unicode MS"/>
                <a:cs typeface="Arial" panose="020B0604020202020204" pitchFamily="34" charset="0"/>
              </a:rPr>
              <a:t>Οι </a:t>
            </a:r>
            <a:r>
              <a:rPr lang="el-GR" sz="1400" dirty="0">
                <a:solidFill>
                  <a:srgbClr val="000000"/>
                </a:solidFill>
                <a:uFill>
                  <a:solidFill>
                    <a:srgbClr val="000000"/>
                  </a:solidFill>
                </a:uFill>
                <a:latin typeface="Arial" panose="020B0604020202020204" pitchFamily="34" charset="0"/>
                <a:ea typeface="Arial Unicode MS"/>
                <a:cs typeface="Arial" panose="020B0604020202020204" pitchFamily="34" charset="0"/>
              </a:rPr>
              <a:t>διαλέξεις του μαθήματος αποβλέπουν στην εξοικείωση των φοιτητών με την Αναπτυξιακή Γλωσσική Διαταραχή (ορισμός, γενετικό υπόβαθρο, εκδήλωση συμπτωμάτων, θεραπευτικές προσεγγίσεις), αλλά και στη σχέση της με την Αναπτυξιακή Δυσλεξία, δηλαδή την οριοθέτηση και την αλληλοεπικάλυψη των συμπτωμάτων. </a:t>
            </a:r>
          </a:p>
          <a:p>
            <a:pPr marL="0" indent="0">
              <a:buNone/>
            </a:pPr>
            <a:endParaRPr lang="el-GR" dirty="0"/>
          </a:p>
        </p:txBody>
      </p:sp>
    </p:spTree>
    <p:extLst>
      <p:ext uri="{BB962C8B-B14F-4D97-AF65-F5344CB8AC3E}">
        <p14:creationId xmlns:p14="http://schemas.microsoft.com/office/powerpoint/2010/main" val="3132457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32499" y="936000"/>
            <a:ext cx="4370039" cy="708660"/>
          </a:xfrm>
        </p:spPr>
        <p:txBody>
          <a:bodyPr>
            <a:normAutofit/>
          </a:bodyPr>
          <a:lstStyle/>
          <a:p>
            <a:pPr algn="ctr"/>
            <a:r>
              <a:rPr lang="el-GR" dirty="0" smtClean="0">
                <a:solidFill>
                  <a:schemeClr val="accent2">
                    <a:lumMod val="50000"/>
                  </a:schemeClr>
                </a:solidFill>
                <a:latin typeface="Arial" panose="020B0604020202020204" pitchFamily="34" charset="0"/>
                <a:cs typeface="Arial" panose="020B0604020202020204" pitchFamily="34" charset="0"/>
              </a:rPr>
              <a:t>Εισαγωγή</a:t>
            </a:r>
            <a:endParaRPr lang="el-GR" dirty="0">
              <a:solidFill>
                <a:schemeClr val="accent2">
                  <a:lumMod val="50000"/>
                </a:schemeClr>
              </a:solidFill>
              <a:latin typeface="Arial" panose="020B0604020202020204" pitchFamily="34" charset="0"/>
              <a:cs typeface="Arial" panose="020B0604020202020204" pitchFamily="34" charset="0"/>
            </a:endParaRPr>
          </a:p>
        </p:txBody>
      </p:sp>
      <p:sp>
        <p:nvSpPr>
          <p:cNvPr id="3" name="Υπότιτλος 2"/>
          <p:cNvSpPr>
            <a:spLocks noGrp="1"/>
          </p:cNvSpPr>
          <p:nvPr>
            <p:ph type="subTitle" idx="1"/>
          </p:nvPr>
        </p:nvSpPr>
        <p:spPr>
          <a:xfrm>
            <a:off x="594359" y="2457450"/>
            <a:ext cx="4846321" cy="6469380"/>
          </a:xfrm>
        </p:spPr>
        <p:txBody>
          <a:bodyPr>
            <a:normAutofit/>
          </a:bodyPr>
          <a:lstStyle/>
          <a:p>
            <a:pPr algn="ctr"/>
            <a:r>
              <a:rPr lang="el-GR" sz="1700" b="1" dirty="0" smtClean="0">
                <a:solidFill>
                  <a:schemeClr val="tx1"/>
                </a:solidFill>
                <a:latin typeface="Arial" panose="020B0604020202020204" pitchFamily="34" charset="0"/>
                <a:cs typeface="Arial" panose="020B0604020202020204" pitchFamily="34" charset="0"/>
              </a:rPr>
              <a:t>Περιεχόμενο </a:t>
            </a:r>
            <a:r>
              <a:rPr lang="el-GR" sz="1700" b="1" dirty="0">
                <a:solidFill>
                  <a:schemeClr val="tx1"/>
                </a:solidFill>
                <a:latin typeface="Arial" panose="020B0604020202020204" pitchFamily="34" charset="0"/>
                <a:cs typeface="Arial" panose="020B0604020202020204" pitchFamily="34" charset="0"/>
              </a:rPr>
              <a:t>Σπουδών </a:t>
            </a:r>
            <a:endParaRPr lang="el-GR" sz="1700" b="1" dirty="0" smtClean="0">
              <a:solidFill>
                <a:schemeClr val="tx1"/>
              </a:solidFill>
              <a:latin typeface="Arial" panose="020B0604020202020204" pitchFamily="34" charset="0"/>
              <a:cs typeface="Arial" panose="020B0604020202020204" pitchFamily="34" charset="0"/>
            </a:endParaRPr>
          </a:p>
          <a:p>
            <a:pPr algn="ctr"/>
            <a:endParaRPr lang="el-GR" sz="1700" b="1" dirty="0" smtClean="0">
              <a:solidFill>
                <a:schemeClr val="tx1"/>
              </a:solidFill>
              <a:latin typeface="Arial" panose="020B0604020202020204" pitchFamily="34" charset="0"/>
              <a:cs typeface="Arial" panose="020B0604020202020204" pitchFamily="34" charset="0"/>
            </a:endParaRPr>
          </a:p>
          <a:p>
            <a:pPr algn="just"/>
            <a:r>
              <a:rPr lang="el-GR" dirty="0" smtClean="0">
                <a:solidFill>
                  <a:schemeClr val="tx1"/>
                </a:solidFill>
                <a:latin typeface="Arial" panose="020B0604020202020204" pitchFamily="34" charset="0"/>
                <a:cs typeface="Arial" panose="020B0604020202020204" pitchFamily="34" charset="0"/>
              </a:rPr>
              <a:t>Το Δ.Δ.Π.Μ.Σ</a:t>
            </a:r>
            <a:r>
              <a:rPr lang="el-GR" dirty="0">
                <a:solidFill>
                  <a:schemeClr val="tx1"/>
                </a:solidFill>
                <a:latin typeface="Arial" panose="020B0604020202020204" pitchFamily="34" charset="0"/>
                <a:cs typeface="Arial" panose="020B0604020202020204" pitchFamily="34" charset="0"/>
              </a:rPr>
              <a:t>. με τίτλο «Επιστήμες των Διαταραχών της Επικοινωνίας» έχει ως γενικό σκοπό την ανάπτυξη, επιστημονική διερεύνηση και διάχυση εξειδικευμένων γνώσεων και εφαρμογών σε θέματα που αφορούν στο πεδίο των προβλημάτων λόγου, ομιλίας, φωνής, κατάποσης και επικοινωνίας. </a:t>
            </a:r>
            <a:endParaRPr lang="el-GR" dirty="0" smtClean="0">
              <a:solidFill>
                <a:schemeClr val="tx1"/>
              </a:solidFill>
              <a:latin typeface="Arial" panose="020B0604020202020204" pitchFamily="34" charset="0"/>
              <a:cs typeface="Arial" panose="020B0604020202020204" pitchFamily="34" charset="0"/>
            </a:endParaRPr>
          </a:p>
          <a:p>
            <a:pPr algn="just"/>
            <a:r>
              <a:rPr lang="el-GR" dirty="0">
                <a:solidFill>
                  <a:schemeClr val="tx1"/>
                </a:solidFill>
                <a:latin typeface="Arial" panose="020B0604020202020204" pitchFamily="34" charset="0"/>
                <a:cs typeface="Arial" panose="020B0604020202020204" pitchFamily="34" charset="0"/>
              </a:rPr>
              <a:t>	</a:t>
            </a:r>
            <a:r>
              <a:rPr lang="el-GR" dirty="0" smtClean="0">
                <a:solidFill>
                  <a:schemeClr val="tx1"/>
                </a:solidFill>
                <a:latin typeface="Arial" panose="020B0604020202020204" pitchFamily="34" charset="0"/>
                <a:cs typeface="Arial" panose="020B0604020202020204" pitchFamily="34" charset="0"/>
              </a:rPr>
              <a:t>Το </a:t>
            </a:r>
            <a:r>
              <a:rPr lang="el-GR" dirty="0">
                <a:solidFill>
                  <a:schemeClr val="tx1"/>
                </a:solidFill>
                <a:latin typeface="Arial" panose="020B0604020202020204" pitchFamily="34" charset="0"/>
                <a:cs typeface="Arial" panose="020B0604020202020204" pitchFamily="34" charset="0"/>
              </a:rPr>
              <a:t>περιεχόμενο των σπουδών αντλεί θεματικές από τα παρακάτω επιστημονικά πεδία: Λογοπαθολογία, Γλωσσολογία, ΩΡΛ/Ακοολογία, Νευρολογία/ Νευροεπιστήμες, μαθησιακές Γλωσσικές δυσκολίες, Εξελικτική/γνωστική ψυχολογία, Ψυχοπαθολογία και Ειδική Παιδαγωγική. </a:t>
            </a:r>
            <a:endParaRPr lang="el-GR" dirty="0" smtClean="0">
              <a:solidFill>
                <a:schemeClr val="tx1"/>
              </a:solidFill>
              <a:latin typeface="Arial" panose="020B0604020202020204" pitchFamily="34" charset="0"/>
              <a:cs typeface="Arial" panose="020B0604020202020204" pitchFamily="34" charset="0"/>
            </a:endParaRPr>
          </a:p>
          <a:p>
            <a:pPr algn="just"/>
            <a:r>
              <a:rPr lang="el-GR" dirty="0">
                <a:solidFill>
                  <a:schemeClr val="tx1"/>
                </a:solidFill>
                <a:latin typeface="Arial" panose="020B0604020202020204" pitchFamily="34" charset="0"/>
                <a:cs typeface="Arial" panose="020B0604020202020204" pitchFamily="34" charset="0"/>
              </a:rPr>
              <a:t>	</a:t>
            </a:r>
            <a:r>
              <a:rPr lang="el-GR" dirty="0" smtClean="0">
                <a:solidFill>
                  <a:schemeClr val="tx1"/>
                </a:solidFill>
                <a:latin typeface="Arial" panose="020B0604020202020204" pitchFamily="34" charset="0"/>
                <a:cs typeface="Arial" panose="020B0604020202020204" pitchFamily="34" charset="0"/>
              </a:rPr>
              <a:t>Οι </a:t>
            </a:r>
            <a:r>
              <a:rPr lang="el-GR" dirty="0">
                <a:solidFill>
                  <a:schemeClr val="tx1"/>
                </a:solidFill>
                <a:latin typeface="Arial" panose="020B0604020202020204" pitchFamily="34" charset="0"/>
                <a:cs typeface="Arial" panose="020B0604020202020204" pitchFamily="34" charset="0"/>
              </a:rPr>
              <a:t>ειδικοί σκοποί του προγράμματος είναι: η διαγνωστική αξιολόγηση των προβλημάτων λόγου, ομιλίας φωνής, κατάποσης και επικοινωνίας σε άτομα, παιδιά και ενηλίκους, η πρόληψη, θεραπεία και αποκατάσταση των προβλημάτων λόγου, ομιλίας φωνής, κατάποσης και επικοινωνίας σε άτομα, παιδιά και ενηλίκους, η έρευνα σε θέματα φυσιολογικής και αποκλίνουσας επικοινωνίας (λόγος, ομιλία, φωνή, μη λεκτική επικοινωνία) και κατάποσης, η ενισχυτική καλλιέργεια της γλώσσας, της ομιλίας και της επικοινωνίας (λεκτικής και μη λεκτικής) στο σχολικό πλαίσιο μέσα από ειδικά προγράμματα. </a:t>
            </a:r>
            <a:endParaRPr lang="el-GR" dirty="0" smtClean="0">
              <a:solidFill>
                <a:schemeClr val="tx1"/>
              </a:solidFill>
              <a:latin typeface="Arial" panose="020B0604020202020204" pitchFamily="34" charset="0"/>
              <a:cs typeface="Arial" panose="020B0604020202020204" pitchFamily="34" charset="0"/>
            </a:endParaRPr>
          </a:p>
          <a:p>
            <a:pPr algn="just"/>
            <a:endParaRPr lang="el-GR"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6078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84000"/>
            <a:ext cx="4760785" cy="1761067"/>
          </a:xfrm>
        </p:spPr>
        <p:txBody>
          <a:bodyPr/>
          <a:lstStyle/>
          <a:p>
            <a:pPr algn="ctr"/>
            <a:r>
              <a:rPr lang="el-GR" b="1" dirty="0">
                <a:solidFill>
                  <a:srgbClr val="1CCDF0"/>
                </a:solidFill>
                <a:latin typeface="Arial" panose="020B0604020202020204" pitchFamily="34" charset="0"/>
                <a:cs typeface="Arial" panose="020B0604020202020204" pitchFamily="34" charset="0"/>
              </a:rPr>
              <a:t>Τυπική και Μη Τυπική</a:t>
            </a:r>
            <a:br>
              <a:rPr lang="el-GR" b="1" dirty="0">
                <a:solidFill>
                  <a:srgbClr val="1CCDF0"/>
                </a:solidFill>
                <a:latin typeface="Arial" panose="020B0604020202020204" pitchFamily="34" charset="0"/>
                <a:cs typeface="Arial" panose="020B0604020202020204" pitchFamily="34" charset="0"/>
              </a:rPr>
            </a:br>
            <a:r>
              <a:rPr lang="el-GR" b="1" dirty="0">
                <a:solidFill>
                  <a:srgbClr val="1CCDF0"/>
                </a:solidFill>
                <a:latin typeface="Arial" panose="020B0604020202020204" pitchFamily="34" charset="0"/>
                <a:cs typeface="Arial" panose="020B0604020202020204" pitchFamily="34" charset="0"/>
              </a:rPr>
              <a:t>Ανάπτυξη Γλώσσας και Μαθησιακές Δυσκολίες</a:t>
            </a:r>
            <a:endParaRPr lang="el-GR" dirty="0"/>
          </a:p>
        </p:txBody>
      </p:sp>
      <p:sp>
        <p:nvSpPr>
          <p:cNvPr id="3" name="Θέση περιεχομένου 2"/>
          <p:cNvSpPr>
            <a:spLocks noGrp="1"/>
          </p:cNvSpPr>
          <p:nvPr>
            <p:ph idx="1"/>
          </p:nvPr>
        </p:nvSpPr>
        <p:spPr>
          <a:xfrm>
            <a:off x="197262" y="2548890"/>
            <a:ext cx="5280659" cy="5566410"/>
          </a:xfrm>
        </p:spPr>
        <p:txBody>
          <a:bodyPr>
            <a:normAutofit/>
          </a:bodyPr>
          <a:lstStyle/>
          <a:p>
            <a:pPr marL="0" indent="0" algn="ctr">
              <a:lnSpc>
                <a:spcPct val="107000"/>
              </a:lnSpc>
              <a:spcAft>
                <a:spcPts val="800"/>
              </a:spcAft>
              <a:buNone/>
            </a:pPr>
            <a:r>
              <a:rPr lang="el-GR" sz="1200" b="1" kern="100" dirty="0" smtClean="0">
                <a:latin typeface="Arial" panose="020B0604020202020204" pitchFamily="34" charset="0"/>
                <a:ea typeface="DengXian"/>
                <a:cs typeface="Arial" panose="020B0604020202020204" pitchFamily="34" charset="0"/>
              </a:rPr>
              <a:t>Μαθησιακά Αποτελέσματα (Γιαννούλη)</a:t>
            </a:r>
            <a:endParaRPr lang="el-GR" sz="1200" b="1" kern="100" dirty="0">
              <a:latin typeface="Arial" panose="020B0604020202020204" pitchFamily="34" charset="0"/>
              <a:ea typeface="DengXian"/>
              <a:cs typeface="Arial" panose="020B0604020202020204" pitchFamily="34" charset="0"/>
            </a:endParaRPr>
          </a:p>
          <a:p>
            <a:pPr marL="0" indent="0" algn="just">
              <a:lnSpc>
                <a:spcPct val="107000"/>
              </a:lnSpc>
              <a:spcAft>
                <a:spcPts val="800"/>
              </a:spcAft>
              <a:buNone/>
            </a:pPr>
            <a:r>
              <a:rPr lang="el-GR" sz="1400" kern="100" dirty="0">
                <a:latin typeface="Arial" panose="020B0604020202020204" pitchFamily="34" charset="0"/>
                <a:ea typeface="DengXian"/>
                <a:cs typeface="Arial" panose="020B0604020202020204" pitchFamily="34" charset="0"/>
              </a:rPr>
              <a:t>Οι </a:t>
            </a:r>
            <a:r>
              <a:rPr lang="el-GR" sz="1400" kern="100" dirty="0" smtClean="0">
                <a:latin typeface="Arial" panose="020B0604020202020204" pitchFamily="34" charset="0"/>
                <a:ea typeface="DengXian"/>
                <a:cs typeface="Arial" panose="020B0604020202020204" pitchFamily="34" charset="0"/>
              </a:rPr>
              <a:t>φοιτητές </a:t>
            </a:r>
            <a:r>
              <a:rPr lang="el-GR" sz="1400" kern="100" dirty="0">
                <a:latin typeface="Arial" panose="020B0604020202020204" pitchFamily="34" charset="0"/>
                <a:ea typeface="DengXian"/>
                <a:cs typeface="Arial" panose="020B0604020202020204" pitchFamily="34" charset="0"/>
              </a:rPr>
              <a:t>που θα ολοκληρώσουν επιτυχώς την παρακολούθηση του μαθήματος αναμένεται να είναι σε θέση</a:t>
            </a:r>
          </a:p>
          <a:p>
            <a:pPr algn="just">
              <a:lnSpc>
                <a:spcPct val="107000"/>
              </a:lnSpc>
              <a:buClr>
                <a:srgbClr val="1B79FD"/>
              </a:buClr>
            </a:pPr>
            <a:r>
              <a:rPr lang="el-GR" sz="1400" kern="100" dirty="0" smtClean="0">
                <a:latin typeface="Arial" panose="020B0604020202020204" pitchFamily="34" charset="0"/>
                <a:ea typeface="DengXian"/>
                <a:cs typeface="Arial" panose="020B0604020202020204" pitchFamily="34" charset="0"/>
              </a:rPr>
              <a:t>να </a:t>
            </a:r>
            <a:r>
              <a:rPr lang="el-GR" sz="1400" kern="100" dirty="0">
                <a:latin typeface="Arial" panose="020B0604020202020204" pitchFamily="34" charset="0"/>
                <a:ea typeface="DengXian"/>
                <a:cs typeface="Arial" panose="020B0604020202020204" pitchFamily="34" charset="0"/>
              </a:rPr>
              <a:t>διακρίνουν το/τα προφίλ δυνατοτήτων και αδυναμιών μαθητών με Ειδικές Μαθησιακές Δυσκολίες-Δυσλεξία, με Διαταραχή Ελλειμματικής </a:t>
            </a:r>
            <a:r>
              <a:rPr lang="el-GR" sz="1400" kern="100" dirty="0" smtClean="0">
                <a:latin typeface="Arial" panose="020B0604020202020204" pitchFamily="34" charset="0"/>
                <a:ea typeface="DengXian"/>
                <a:cs typeface="Arial" panose="020B0604020202020204" pitchFamily="34" charset="0"/>
              </a:rPr>
              <a:t>Προσοχής/Υπερκινητικότητα </a:t>
            </a:r>
            <a:r>
              <a:rPr lang="el-GR" sz="1400" kern="100" dirty="0">
                <a:latin typeface="Arial" panose="020B0604020202020204" pitchFamily="34" charset="0"/>
                <a:ea typeface="DengXian"/>
                <a:cs typeface="Arial" panose="020B0604020202020204" pitchFamily="34" charset="0"/>
              </a:rPr>
              <a:t>(</a:t>
            </a:r>
            <a:r>
              <a:rPr lang="el-GR" sz="1400" kern="100" dirty="0" smtClean="0">
                <a:latin typeface="Arial" panose="020B0604020202020204" pitchFamily="34" charset="0"/>
                <a:ea typeface="DengXian"/>
                <a:cs typeface="Arial" panose="020B0604020202020204" pitchFamily="34" charset="0"/>
              </a:rPr>
              <a:t>ΔΕΠΥ) και </a:t>
            </a:r>
            <a:r>
              <a:rPr lang="el-GR" sz="1400" kern="100" dirty="0">
                <a:latin typeface="Arial" panose="020B0604020202020204" pitchFamily="34" charset="0"/>
                <a:ea typeface="DengXian"/>
                <a:cs typeface="Arial" panose="020B0604020202020204" pitchFamily="34" charset="0"/>
              </a:rPr>
              <a:t>με Ψυχοσυναισθηματικές Δυσκολίες</a:t>
            </a:r>
          </a:p>
          <a:p>
            <a:pPr algn="just">
              <a:lnSpc>
                <a:spcPct val="107000"/>
              </a:lnSpc>
              <a:buClr>
                <a:srgbClr val="1B79FD"/>
              </a:buClr>
            </a:pPr>
            <a:r>
              <a:rPr lang="el-GR" sz="1400" kern="100" dirty="0">
                <a:latin typeface="Arial" panose="020B0604020202020204" pitchFamily="34" charset="0"/>
                <a:ea typeface="DengXian"/>
                <a:cs typeface="Arial" panose="020B0604020202020204" pitchFamily="34" charset="0"/>
              </a:rPr>
              <a:t>να εφαρμόζουν συστηματική εκπαιδευτική αξιολόγηση μαθητών με Ειδικές Μαθησιακές Δυσκολίες-Δυσλεξία, με Διαταραχή Ελλειμματικής </a:t>
            </a:r>
            <a:r>
              <a:rPr lang="el-GR" sz="1400" kern="100" dirty="0" smtClean="0">
                <a:latin typeface="Arial" panose="020B0604020202020204" pitchFamily="34" charset="0"/>
                <a:ea typeface="DengXian"/>
                <a:cs typeface="Arial" panose="020B0604020202020204" pitchFamily="34" charset="0"/>
              </a:rPr>
              <a:t>Προσοχής/Υπερκινητικότητα </a:t>
            </a:r>
            <a:r>
              <a:rPr lang="el-GR" sz="1400" kern="100" dirty="0">
                <a:latin typeface="Arial" panose="020B0604020202020204" pitchFamily="34" charset="0"/>
                <a:ea typeface="DengXian"/>
                <a:cs typeface="Arial" panose="020B0604020202020204" pitchFamily="34" charset="0"/>
              </a:rPr>
              <a:t>(ΔΕΠΥ</a:t>
            </a:r>
            <a:r>
              <a:rPr lang="el-GR" sz="1400" kern="100" dirty="0" smtClean="0">
                <a:latin typeface="Arial" panose="020B0604020202020204" pitchFamily="34" charset="0"/>
                <a:ea typeface="DengXian"/>
                <a:cs typeface="Arial" panose="020B0604020202020204" pitchFamily="34" charset="0"/>
              </a:rPr>
              <a:t>) </a:t>
            </a:r>
            <a:r>
              <a:rPr lang="el-GR" sz="1400" kern="100" dirty="0">
                <a:latin typeface="Arial" panose="020B0604020202020204" pitchFamily="34" charset="0"/>
                <a:ea typeface="DengXian"/>
                <a:cs typeface="Arial" panose="020B0604020202020204" pitchFamily="34" charset="0"/>
              </a:rPr>
              <a:t>και με Ψυχοσυναισθηματικές Δυσκολίες</a:t>
            </a:r>
          </a:p>
          <a:p>
            <a:pPr algn="just">
              <a:lnSpc>
                <a:spcPct val="107000"/>
              </a:lnSpc>
              <a:spcAft>
                <a:spcPts val="800"/>
              </a:spcAft>
              <a:buClr>
                <a:srgbClr val="1B79FD"/>
              </a:buClr>
            </a:pPr>
            <a:r>
              <a:rPr lang="el-GR" sz="1400" kern="100" dirty="0">
                <a:latin typeface="Arial" panose="020B0604020202020204" pitchFamily="34" charset="0"/>
                <a:ea typeface="DengXian"/>
                <a:cs typeface="Arial" panose="020B0604020202020204" pitchFamily="34" charset="0"/>
              </a:rPr>
              <a:t>να οργανώνουν αποτελεσματικά προγράμματα διδασκαλίας-παρέμβασης για </a:t>
            </a:r>
            <a:r>
              <a:rPr lang="el-GR" sz="1400" kern="100" dirty="0" smtClean="0">
                <a:latin typeface="Arial" panose="020B0604020202020204" pitchFamily="34" charset="0"/>
                <a:ea typeface="DengXian"/>
                <a:cs typeface="Arial" panose="020B0604020202020204" pitchFamily="34" charset="0"/>
              </a:rPr>
              <a:t>μαθητές με </a:t>
            </a:r>
            <a:r>
              <a:rPr lang="el-GR" sz="1400" kern="100" dirty="0">
                <a:latin typeface="Arial" panose="020B0604020202020204" pitchFamily="34" charset="0"/>
                <a:ea typeface="DengXian"/>
                <a:cs typeface="Arial" panose="020B0604020202020204" pitchFamily="34" charset="0"/>
              </a:rPr>
              <a:t>Ειδικές Μαθησιακές Δυσκολίες-Δυσλεξία, με Διαταραχή Ελλειμματικής Προσοχής/Υπερκινητικότητα (ΔΕΠΥ</a:t>
            </a:r>
            <a:r>
              <a:rPr lang="el-GR" sz="1400" kern="100" dirty="0" smtClean="0">
                <a:latin typeface="Arial" panose="020B0604020202020204" pitchFamily="34" charset="0"/>
                <a:ea typeface="DengXian"/>
                <a:cs typeface="Arial" panose="020B0604020202020204" pitchFamily="34" charset="0"/>
              </a:rPr>
              <a:t>) </a:t>
            </a:r>
            <a:r>
              <a:rPr lang="el-GR" sz="1400" kern="100" dirty="0">
                <a:latin typeface="Arial" panose="020B0604020202020204" pitchFamily="34" charset="0"/>
                <a:ea typeface="DengXian"/>
                <a:cs typeface="Arial" panose="020B0604020202020204" pitchFamily="34" charset="0"/>
              </a:rPr>
              <a:t>και με Ψυχοσυναισθηματικές Δυσκολίες στα βασικά γνωστικά αντικείμενα ανάγνωση, γραφή και κοινωνικές </a:t>
            </a:r>
            <a:r>
              <a:rPr lang="el-GR" sz="1400" kern="100" dirty="0" smtClean="0">
                <a:latin typeface="Arial" panose="020B0604020202020204" pitchFamily="34" charset="0"/>
                <a:ea typeface="DengXian"/>
                <a:cs typeface="Arial" panose="020B0604020202020204" pitchFamily="34" charset="0"/>
              </a:rPr>
              <a:t>δεξιότητες, </a:t>
            </a:r>
            <a:r>
              <a:rPr lang="el-GR" sz="1400" kern="100" dirty="0">
                <a:latin typeface="Arial" panose="020B0604020202020204" pitchFamily="34" charset="0"/>
                <a:ea typeface="DengXian"/>
                <a:cs typeface="Arial" panose="020B0604020202020204" pitchFamily="34" charset="0"/>
              </a:rPr>
              <a:t>συνδέοντάς τα και με το Αναλυτικό Πρόγραμμα Σπουδών του γενικού σχολείου. </a:t>
            </a:r>
            <a:endParaRPr lang="el-GR" sz="1400" kern="100" dirty="0">
              <a:effectLst/>
              <a:latin typeface="Arial" panose="020B0604020202020204" pitchFamily="34" charset="0"/>
              <a:ea typeface="DengXian"/>
              <a:cs typeface="Arial" panose="020B0604020202020204" pitchFamily="34" charset="0"/>
            </a:endParaRPr>
          </a:p>
        </p:txBody>
      </p:sp>
    </p:spTree>
    <p:extLst>
      <p:ext uri="{BB962C8B-B14F-4D97-AF65-F5344CB8AC3E}">
        <p14:creationId xmlns:p14="http://schemas.microsoft.com/office/powerpoint/2010/main" val="71271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0030" y="617220"/>
            <a:ext cx="5234940" cy="1280159"/>
          </a:xfrm>
        </p:spPr>
        <p:txBody>
          <a:bodyPr>
            <a:normAutofit/>
          </a:bodyPr>
          <a:lstStyle/>
          <a:p>
            <a:pPr algn="ctr"/>
            <a:r>
              <a:rPr lang="el-GR" b="1" dirty="0">
                <a:latin typeface="Arial" panose="020B0604020202020204" pitchFamily="34" charset="0"/>
                <a:ea typeface="Calibri" panose="020F0502020204030204" pitchFamily="34" charset="0"/>
                <a:cs typeface="Arial" panose="020B0604020202020204" pitchFamily="34" charset="0"/>
              </a:rPr>
              <a:t>Νευροεπικοινωνιακές και Ν</a:t>
            </a:r>
            <a:r>
              <a:rPr lang="el-GR" b="1" dirty="0" smtClean="0">
                <a:latin typeface="Arial" panose="020B0604020202020204" pitchFamily="34" charset="0"/>
                <a:ea typeface="Calibri" panose="020F0502020204030204" pitchFamily="34" charset="0"/>
                <a:cs typeface="Arial" panose="020B0604020202020204" pitchFamily="34" charset="0"/>
              </a:rPr>
              <a:t>ευρογνωστικές Διαταραχές</a:t>
            </a:r>
            <a:r>
              <a:rPr lang="el-GR" sz="2400" b="1" dirty="0" smtClean="0">
                <a:latin typeface="Arial" panose="020B0604020202020204" pitchFamily="34" charset="0"/>
                <a:ea typeface="Calibri" panose="020F0502020204030204" pitchFamily="34" charset="0"/>
                <a:cs typeface="Arial" panose="020B0604020202020204" pitchFamily="34" charset="0"/>
              </a:rPr>
              <a:t/>
            </a:r>
            <a:br>
              <a:rPr lang="el-GR" sz="2400" b="1" dirty="0" smtClean="0">
                <a:latin typeface="Arial" panose="020B0604020202020204" pitchFamily="34" charset="0"/>
                <a:ea typeface="Calibri" panose="020F0502020204030204" pitchFamily="34" charset="0"/>
                <a:cs typeface="Arial" panose="020B0604020202020204" pitchFamily="34" charset="0"/>
              </a:rPr>
            </a:br>
            <a:r>
              <a:rPr lang="el-GR" sz="1600" b="1"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Διδάσκουσα: Ελένη Περιστέρη</a:t>
            </a:r>
            <a:endParaRPr lang="el-GR" sz="1600" dirty="0">
              <a:solidFill>
                <a:schemeClr val="accent2">
                  <a:lumMod val="75000"/>
                </a:schemeClr>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42900" y="1988820"/>
            <a:ext cx="5132070" cy="6800850"/>
          </a:xfrm>
        </p:spPr>
        <p:txBody>
          <a:bodyPr>
            <a:normAutofit fontScale="77500" lnSpcReduction="20000"/>
          </a:bodyPr>
          <a:lstStyle/>
          <a:p>
            <a:pPr marL="0" indent="0" algn="ctr">
              <a:lnSpc>
                <a:spcPct val="150000"/>
              </a:lnSpc>
              <a:buNone/>
            </a:pPr>
            <a:r>
              <a:rPr lang="el-GR" sz="1500" b="1" dirty="0">
                <a:latin typeface="Arial" panose="020B0604020202020204" pitchFamily="34" charset="0"/>
                <a:ea typeface="Calibri" panose="020F0502020204030204" pitchFamily="34" charset="0"/>
                <a:cs typeface="Arial" panose="020B0604020202020204" pitchFamily="34" charset="0"/>
              </a:rPr>
              <a:t>Σκοπός του μαθήματος</a:t>
            </a:r>
            <a:endParaRPr lang="el-GR" sz="15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r>
              <a:rPr lang="el-GR" sz="1500" dirty="0">
                <a:latin typeface="Arial" panose="020B0604020202020204" pitchFamily="34" charset="0"/>
                <a:ea typeface="Calibri" panose="020F0502020204030204" pitchFamily="34" charset="0"/>
                <a:cs typeface="Arial" panose="020B0604020202020204" pitchFamily="34" charset="0"/>
              </a:rPr>
              <a:t>Σκοπός του μαθήματος είναι η μελέτη των αφασιών, δηλαδή των επίκτητων διαταραχών λόγου και επικοινωνίας που εμφανίζονται κατά τη διάρκεια της ζωής και προσβάλλουν τα νευρωνικά δίκτυα του εγκεφάλου που εμπλέκονται στις λειτουργίες του λόγου και στις ανώτερες γνωστικές λειτουργίες του ατόμου, συμπεριλαμβανομένων των επιτελικών ικανοτήτων. Το μάθημα επιπλέον στοχεύει στη χαρτογράφηση της γλώσσας στον ανθρώπινο εγκέφαλο και στην ανάλυση πρόσφατων επιστημονικών δεδομένων σχετικά με την αντιστοιχία εγκεφαλικών περιοχών και επιπέδων γλωσσικής επεξεργασίας, και </a:t>
            </a:r>
            <a:r>
              <a:rPr lang="el-GR" sz="1500" dirty="0" smtClean="0">
                <a:latin typeface="Arial" panose="020B0604020202020204" pitchFamily="34" charset="0"/>
                <a:ea typeface="Calibri" panose="020F0502020204030204" pitchFamily="34" charset="0"/>
                <a:cs typeface="Arial" panose="020B0604020202020204" pitchFamily="34" charset="0"/>
              </a:rPr>
              <a:t>πώς </a:t>
            </a:r>
            <a:r>
              <a:rPr lang="el-GR" sz="1500" dirty="0">
                <a:latin typeface="Arial" panose="020B0604020202020204" pitchFamily="34" charset="0"/>
                <a:ea typeface="Calibri" panose="020F0502020204030204" pitchFamily="34" charset="0"/>
                <a:cs typeface="Arial" panose="020B0604020202020204" pitchFamily="34" charset="0"/>
              </a:rPr>
              <a:t>οι εν λόγω συνδέσεις διαταράσσονται στις αφασίες.</a:t>
            </a:r>
          </a:p>
          <a:p>
            <a:pPr marL="0" indent="0" algn="just">
              <a:lnSpc>
                <a:spcPct val="150000"/>
              </a:lnSpc>
              <a:buNone/>
            </a:pPr>
            <a:endParaRPr lang="el-GR" sz="1500" dirty="0">
              <a:latin typeface="Arial" panose="020B0604020202020204" pitchFamily="34" charset="0"/>
              <a:ea typeface="Calibri" panose="020F0502020204030204" pitchFamily="34" charset="0"/>
              <a:cs typeface="Arial" panose="020B0604020202020204" pitchFamily="34" charset="0"/>
            </a:endParaRPr>
          </a:p>
          <a:p>
            <a:pPr marL="0" indent="0" algn="ctr">
              <a:lnSpc>
                <a:spcPct val="150000"/>
              </a:lnSpc>
              <a:buNone/>
            </a:pPr>
            <a:r>
              <a:rPr lang="el-GR" sz="1500" b="1" dirty="0">
                <a:latin typeface="Arial" panose="020B0604020202020204" pitchFamily="34" charset="0"/>
                <a:ea typeface="Calibri" panose="020F0502020204030204" pitchFamily="34" charset="0"/>
                <a:cs typeface="Arial" panose="020B0604020202020204" pitchFamily="34" charset="0"/>
              </a:rPr>
              <a:t>Διδακτικοί </a:t>
            </a:r>
            <a:r>
              <a:rPr lang="el-GR" sz="1500" b="1" dirty="0" smtClean="0">
                <a:latin typeface="Arial" panose="020B0604020202020204" pitchFamily="34" charset="0"/>
                <a:ea typeface="Calibri" panose="020F0502020204030204" pitchFamily="34" charset="0"/>
                <a:cs typeface="Arial" panose="020B0604020202020204" pitchFamily="34" charset="0"/>
              </a:rPr>
              <a:t>στόχοι</a:t>
            </a:r>
            <a:endParaRPr lang="el-GR" sz="15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r>
              <a:rPr lang="el-GR" sz="1500" dirty="0">
                <a:latin typeface="Arial" panose="020B0604020202020204" pitchFamily="34" charset="0"/>
                <a:ea typeface="Calibri" panose="020F0502020204030204" pitchFamily="34" charset="0"/>
                <a:cs typeface="Arial" panose="020B0604020202020204" pitchFamily="34" charset="0"/>
              </a:rPr>
              <a:t>Με την επιτυχή ολοκλήρωση του μαθήματος ο </a:t>
            </a:r>
            <a:r>
              <a:rPr lang="el-GR" sz="1500" dirty="0" smtClean="0">
                <a:latin typeface="Arial" panose="020B0604020202020204" pitchFamily="34" charset="0"/>
                <a:ea typeface="Calibri" panose="020F0502020204030204" pitchFamily="34" charset="0"/>
                <a:cs typeface="Arial" panose="020B0604020202020204" pitchFamily="34" charset="0"/>
              </a:rPr>
              <a:t>φοιτητής/ήτρια </a:t>
            </a:r>
            <a:r>
              <a:rPr lang="el-GR" sz="1500" dirty="0">
                <a:latin typeface="Arial" panose="020B0604020202020204" pitchFamily="34" charset="0"/>
                <a:ea typeface="Calibri" panose="020F0502020204030204" pitchFamily="34" charset="0"/>
                <a:cs typeface="Arial" panose="020B0604020202020204" pitchFamily="34" charset="0"/>
              </a:rPr>
              <a:t>θα είναι σε θέση να:</a:t>
            </a:r>
          </a:p>
          <a:p>
            <a:pPr algn="just">
              <a:lnSpc>
                <a:spcPct val="150000"/>
              </a:lnSpc>
              <a:buClr>
                <a:srgbClr val="1B79FD"/>
              </a:buClr>
            </a:pPr>
            <a:r>
              <a:rPr lang="el-GR" sz="1500" dirty="0">
                <a:latin typeface="Arial" panose="020B0604020202020204" pitchFamily="34" charset="0"/>
                <a:ea typeface="Calibri" panose="020F0502020204030204" pitchFamily="34" charset="0"/>
                <a:cs typeface="Arial" panose="020B0604020202020204" pitchFamily="34" charset="0"/>
              </a:rPr>
              <a:t>έχει γνωρίσει τη βασική λειτουργική νευροανατομία του λόγου και έχει εξοικειωθεί με τη γλωσσική και γνωστική συμπτωματολογία των διαφόρων τύπων αφασιών</a:t>
            </a:r>
          </a:p>
          <a:p>
            <a:pPr algn="just">
              <a:lnSpc>
                <a:spcPct val="150000"/>
              </a:lnSpc>
              <a:buClr>
                <a:srgbClr val="1B79FD"/>
              </a:buClr>
            </a:pPr>
            <a:r>
              <a:rPr lang="el-GR" sz="1500" dirty="0">
                <a:latin typeface="Arial" panose="020B0604020202020204" pitchFamily="34" charset="0"/>
                <a:ea typeface="Calibri" panose="020F0502020204030204" pitchFamily="34" charset="0"/>
                <a:cs typeface="Arial" panose="020B0604020202020204" pitchFamily="34" charset="0"/>
              </a:rPr>
              <a:t>έχει εξοικειωθεί με τη γλωσσική και γνωστική συμπτωματολογία της αφασίας ως αποτέλεσμα μετωποκροταφικής άνοιας</a:t>
            </a:r>
          </a:p>
          <a:p>
            <a:pPr algn="just">
              <a:lnSpc>
                <a:spcPct val="150000"/>
              </a:lnSpc>
              <a:spcAft>
                <a:spcPts val="800"/>
              </a:spcAft>
              <a:buClr>
                <a:srgbClr val="1B79FD"/>
              </a:buClr>
            </a:pPr>
            <a:r>
              <a:rPr lang="el-GR" sz="1500" dirty="0">
                <a:latin typeface="Arial" panose="020B0604020202020204" pitchFamily="34" charset="0"/>
                <a:ea typeface="Calibri" panose="020F0502020204030204" pitchFamily="34" charset="0"/>
                <a:cs typeface="Arial" panose="020B0604020202020204" pitchFamily="34" charset="0"/>
              </a:rPr>
              <a:t>έχει κατανοήσει τις διαδικασίες διαφορικής διάγνωσης στις αφασίες και έχει εξοικειωθεί με τις κλίμακες αξιολόγησης των διαταραχών του λόγου που χρησιμοποιούνται στην κλινική </a:t>
            </a:r>
            <a:r>
              <a:rPr lang="el-GR" sz="1500" dirty="0" smtClean="0">
                <a:latin typeface="Arial" panose="020B0604020202020204" pitchFamily="34" charset="0"/>
                <a:ea typeface="Calibri" panose="020F0502020204030204" pitchFamily="34" charset="0"/>
                <a:cs typeface="Arial" panose="020B0604020202020204" pitchFamily="34" charset="0"/>
              </a:rPr>
              <a:t>αφασιολογία.</a:t>
            </a:r>
            <a:endParaRPr lang="el-GR" sz="1500" dirty="0">
              <a:latin typeface="Arial" panose="020B0604020202020204" pitchFamily="34" charset="0"/>
              <a:ea typeface="Calibri" panose="020F050202020403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40955129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812801"/>
            <a:ext cx="4760785" cy="1061720"/>
          </a:xfrm>
        </p:spPr>
        <p:txBody>
          <a:bodyPr/>
          <a:lstStyle/>
          <a:p>
            <a:pPr algn="ctr"/>
            <a:r>
              <a:rPr lang="el-GR" sz="2400" b="1" dirty="0">
                <a:solidFill>
                  <a:srgbClr val="1CCDF0"/>
                </a:solidFill>
                <a:latin typeface="Arial" panose="020B0604020202020204" pitchFamily="34" charset="0"/>
                <a:ea typeface="Calibri" panose="020F0502020204030204" pitchFamily="34" charset="0"/>
                <a:cs typeface="Arial" panose="020B0604020202020204" pitchFamily="34" charset="0"/>
              </a:rPr>
              <a:t>Νευροεπικοινωνιακές και Νευρογνωστικές Διαταραχές</a:t>
            </a:r>
            <a:endParaRPr lang="el-GR" dirty="0"/>
          </a:p>
        </p:txBody>
      </p:sp>
      <p:sp>
        <p:nvSpPr>
          <p:cNvPr id="3" name="Θέση περιεχομένου 2"/>
          <p:cNvSpPr>
            <a:spLocks noGrp="1"/>
          </p:cNvSpPr>
          <p:nvPr>
            <p:ph idx="1"/>
          </p:nvPr>
        </p:nvSpPr>
        <p:spPr>
          <a:xfrm>
            <a:off x="457199" y="2377440"/>
            <a:ext cx="4760786" cy="5677711"/>
          </a:xfrm>
        </p:spPr>
        <p:txBody>
          <a:bodyPr>
            <a:normAutofit/>
          </a:bodyPr>
          <a:lstStyle/>
          <a:p>
            <a:pPr marL="0" indent="0" algn="ctr">
              <a:lnSpc>
                <a:spcPct val="150000"/>
              </a:lnSpc>
              <a:buNone/>
            </a:pPr>
            <a:r>
              <a:rPr lang="el-GR" sz="1300" b="1" dirty="0">
                <a:latin typeface="Arial" panose="020B0604020202020204" pitchFamily="34" charset="0"/>
                <a:ea typeface="Calibri" panose="020F0502020204030204" pitchFamily="34" charset="0"/>
                <a:cs typeface="Arial" panose="020B0604020202020204" pitchFamily="34" charset="0"/>
              </a:rPr>
              <a:t>Περιεχόμενα</a:t>
            </a:r>
            <a:endParaRPr lang="el-GR" sz="13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buClr>
                <a:srgbClr val="1B79FD"/>
              </a:buClr>
            </a:pPr>
            <a:r>
              <a:rPr lang="el-GR" sz="1300" dirty="0" smtClean="0">
                <a:latin typeface="Arial" panose="020B0604020202020204" pitchFamily="34" charset="0"/>
                <a:ea typeface="Calibri" panose="020F0502020204030204" pitchFamily="34" charset="0"/>
                <a:cs typeface="Arial" panose="020B0604020202020204" pitchFamily="34" charset="0"/>
              </a:rPr>
              <a:t>Εισαγωγή </a:t>
            </a:r>
            <a:r>
              <a:rPr lang="el-GR" sz="1300" dirty="0">
                <a:latin typeface="Arial" panose="020B0604020202020204" pitchFamily="34" charset="0"/>
                <a:ea typeface="Calibri" panose="020F0502020204030204" pitchFamily="34" charset="0"/>
                <a:cs typeface="Arial" panose="020B0604020202020204" pitchFamily="34" charset="0"/>
              </a:rPr>
              <a:t>στις επίκτητες διαταραχές λόγου και επικοινωνίας</a:t>
            </a:r>
          </a:p>
          <a:p>
            <a:pPr algn="just">
              <a:lnSpc>
                <a:spcPct val="150000"/>
              </a:lnSpc>
              <a:buClr>
                <a:srgbClr val="1B79FD"/>
              </a:buClr>
            </a:pPr>
            <a:r>
              <a:rPr lang="el-GR" sz="1300" dirty="0" smtClean="0">
                <a:latin typeface="Arial" panose="020B0604020202020204" pitchFamily="34" charset="0"/>
                <a:ea typeface="Calibri" panose="020F0502020204030204" pitchFamily="34" charset="0"/>
                <a:cs typeface="Arial" panose="020B0604020202020204" pitchFamily="34" charset="0"/>
              </a:rPr>
              <a:t>Λειτουργική </a:t>
            </a:r>
            <a:r>
              <a:rPr lang="el-GR" sz="1300" dirty="0">
                <a:latin typeface="Arial" panose="020B0604020202020204" pitchFamily="34" charset="0"/>
                <a:ea typeface="Calibri" panose="020F0502020204030204" pitchFamily="34" charset="0"/>
                <a:cs typeface="Arial" panose="020B0604020202020204" pitchFamily="34" charset="0"/>
              </a:rPr>
              <a:t>νευροανατομία των αφασιών και αιτιολογία</a:t>
            </a:r>
          </a:p>
          <a:p>
            <a:pPr algn="just">
              <a:lnSpc>
                <a:spcPct val="150000"/>
              </a:lnSpc>
              <a:buClr>
                <a:srgbClr val="1B79FD"/>
              </a:buClr>
            </a:pPr>
            <a:r>
              <a:rPr lang="el-GR" sz="1300" dirty="0" smtClean="0">
                <a:latin typeface="Arial" panose="020B0604020202020204" pitchFamily="34" charset="0"/>
                <a:ea typeface="Calibri" panose="020F0502020204030204" pitchFamily="34" charset="0"/>
                <a:cs typeface="Arial" panose="020B0604020202020204" pitchFamily="34" charset="0"/>
              </a:rPr>
              <a:t>Αξιολόγηση </a:t>
            </a:r>
            <a:r>
              <a:rPr lang="el-GR" sz="1300" dirty="0">
                <a:latin typeface="Arial" panose="020B0604020202020204" pitchFamily="34" charset="0"/>
                <a:ea typeface="Calibri" panose="020F0502020204030204" pitchFamily="34" charset="0"/>
                <a:cs typeface="Arial" panose="020B0604020202020204" pitchFamily="34" charset="0"/>
              </a:rPr>
              <a:t>γλωσσικής συμπτωματολογίας στις αφασίες</a:t>
            </a:r>
          </a:p>
          <a:p>
            <a:pPr algn="just">
              <a:lnSpc>
                <a:spcPct val="150000"/>
              </a:lnSpc>
              <a:buClr>
                <a:srgbClr val="1B79FD"/>
              </a:buClr>
            </a:pPr>
            <a:r>
              <a:rPr lang="el-GR" sz="1300" dirty="0" smtClean="0">
                <a:latin typeface="Arial" panose="020B0604020202020204" pitchFamily="34" charset="0"/>
                <a:ea typeface="Calibri" panose="020F0502020204030204" pitchFamily="34" charset="0"/>
                <a:cs typeface="Arial" panose="020B0604020202020204" pitchFamily="34" charset="0"/>
              </a:rPr>
              <a:t>Κλίμακες </a:t>
            </a:r>
            <a:r>
              <a:rPr lang="el-GR" sz="1300" dirty="0">
                <a:latin typeface="Arial" panose="020B0604020202020204" pitchFamily="34" charset="0"/>
                <a:ea typeface="Calibri" panose="020F0502020204030204" pitchFamily="34" charset="0"/>
                <a:cs typeface="Arial" panose="020B0604020202020204" pitchFamily="34" charset="0"/>
              </a:rPr>
              <a:t>αξιολόγησης στις αφασίες</a:t>
            </a:r>
          </a:p>
          <a:p>
            <a:pPr algn="just">
              <a:lnSpc>
                <a:spcPct val="150000"/>
              </a:lnSpc>
              <a:buClr>
                <a:srgbClr val="1B79FD"/>
              </a:buClr>
            </a:pPr>
            <a:r>
              <a:rPr lang="el-GR" sz="1300" dirty="0" smtClean="0">
                <a:latin typeface="Arial" panose="020B0604020202020204" pitchFamily="34" charset="0"/>
                <a:ea typeface="Calibri" panose="020F0502020204030204" pitchFamily="34" charset="0"/>
                <a:cs typeface="Arial" panose="020B0604020202020204" pitchFamily="34" charset="0"/>
              </a:rPr>
              <a:t>Γλωσσικά </a:t>
            </a:r>
            <a:r>
              <a:rPr lang="el-GR" sz="1300" dirty="0">
                <a:latin typeface="Arial" panose="020B0604020202020204" pitchFamily="34" charset="0"/>
                <a:ea typeface="Calibri" panose="020F0502020204030204" pitchFamily="34" charset="0"/>
                <a:cs typeface="Arial" panose="020B0604020202020204" pitchFamily="34" charset="0"/>
              </a:rPr>
              <a:t>ελλείμματα στις αφασίες: Φωνολογία, μορφολογία, σύνταξη, πραγματολογία</a:t>
            </a:r>
          </a:p>
          <a:p>
            <a:pPr algn="just">
              <a:lnSpc>
                <a:spcPct val="150000"/>
              </a:lnSpc>
              <a:buClr>
                <a:srgbClr val="1B79FD"/>
              </a:buClr>
            </a:pPr>
            <a:r>
              <a:rPr lang="el-GR" sz="1300" dirty="0" smtClean="0">
                <a:latin typeface="Arial" panose="020B0604020202020204" pitchFamily="34" charset="0"/>
                <a:ea typeface="Calibri" panose="020F0502020204030204" pitchFamily="34" charset="0"/>
                <a:cs typeface="Arial" panose="020B0604020202020204" pitchFamily="34" charset="0"/>
              </a:rPr>
              <a:t>Επιτελικές </a:t>
            </a:r>
            <a:r>
              <a:rPr lang="el-GR" sz="1300" dirty="0">
                <a:latin typeface="Arial" panose="020B0604020202020204" pitchFamily="34" charset="0"/>
                <a:ea typeface="Calibri" panose="020F0502020204030204" pitchFamily="34" charset="0"/>
                <a:cs typeface="Arial" panose="020B0604020202020204" pitchFamily="34" charset="0"/>
              </a:rPr>
              <a:t>ικανότητες στις αφασίες</a:t>
            </a:r>
          </a:p>
          <a:p>
            <a:pPr algn="just">
              <a:lnSpc>
                <a:spcPct val="150000"/>
              </a:lnSpc>
              <a:buClr>
                <a:srgbClr val="1B79FD"/>
              </a:buClr>
            </a:pPr>
            <a:r>
              <a:rPr lang="el-GR" sz="1300" dirty="0" smtClean="0">
                <a:latin typeface="Arial" panose="020B0604020202020204" pitchFamily="34" charset="0"/>
                <a:ea typeface="Calibri" panose="020F0502020204030204" pitchFamily="34" charset="0"/>
                <a:cs typeface="Arial" panose="020B0604020202020204" pitchFamily="34" charset="0"/>
              </a:rPr>
              <a:t>Οι </a:t>
            </a:r>
            <a:r>
              <a:rPr lang="el-GR" sz="1300" dirty="0">
                <a:latin typeface="Arial" panose="020B0604020202020204" pitchFamily="34" charset="0"/>
                <a:ea typeface="Calibri" panose="020F0502020204030204" pitchFamily="34" charset="0"/>
                <a:cs typeface="Arial" panose="020B0604020202020204" pitchFamily="34" charset="0"/>
              </a:rPr>
              <a:t>αφασίες στην ελληνική γλώσσα</a:t>
            </a:r>
          </a:p>
          <a:p>
            <a:pPr algn="just">
              <a:lnSpc>
                <a:spcPct val="150000"/>
              </a:lnSpc>
              <a:buClr>
                <a:srgbClr val="1B79FD"/>
              </a:buClr>
            </a:pPr>
            <a:r>
              <a:rPr lang="el-GR" sz="1300" dirty="0" smtClean="0">
                <a:latin typeface="Arial" panose="020B0604020202020204" pitchFamily="34" charset="0"/>
                <a:ea typeface="Calibri" panose="020F0502020204030204" pitchFamily="34" charset="0"/>
                <a:cs typeface="Arial" panose="020B0604020202020204" pitchFamily="34" charset="0"/>
              </a:rPr>
              <a:t>Γλωσσικές-γνωστικές </a:t>
            </a:r>
            <a:r>
              <a:rPr lang="el-GR" sz="1300" dirty="0">
                <a:latin typeface="Arial" panose="020B0604020202020204" pitchFamily="34" charset="0"/>
                <a:ea typeface="Calibri" panose="020F0502020204030204" pitchFamily="34" charset="0"/>
                <a:cs typeface="Arial" panose="020B0604020202020204" pitchFamily="34" charset="0"/>
              </a:rPr>
              <a:t>διαταραχές στην πρωτογενή προοδευτική αφασία</a:t>
            </a:r>
          </a:p>
          <a:p>
            <a:pPr algn="just">
              <a:lnSpc>
                <a:spcPct val="150000"/>
              </a:lnSpc>
              <a:buClr>
                <a:srgbClr val="1B79FD"/>
              </a:buClr>
            </a:pPr>
            <a:r>
              <a:rPr lang="el-GR" sz="1300" dirty="0" smtClean="0">
                <a:latin typeface="Arial" panose="020B0604020202020204" pitchFamily="34" charset="0"/>
                <a:ea typeface="Calibri" panose="020F0502020204030204" pitchFamily="34" charset="0"/>
                <a:cs typeface="Arial" panose="020B0604020202020204" pitchFamily="34" charset="0"/>
              </a:rPr>
              <a:t>Σύγχρονες </a:t>
            </a:r>
            <a:r>
              <a:rPr lang="el-GR" sz="1300" dirty="0">
                <a:latin typeface="Arial" panose="020B0604020202020204" pitchFamily="34" charset="0"/>
                <a:ea typeface="Calibri" panose="020F0502020204030204" pitchFamily="34" charset="0"/>
                <a:cs typeface="Arial" panose="020B0604020202020204" pitchFamily="34" charset="0"/>
              </a:rPr>
              <a:t>μέθοδοι νευροαποκατάστασης στη θεραπεία των αφασιών και των διαταραχών επικοινωνίας</a:t>
            </a:r>
          </a:p>
          <a:p>
            <a:endParaRPr lang="el-GR" dirty="0"/>
          </a:p>
        </p:txBody>
      </p:sp>
    </p:spTree>
    <p:extLst>
      <p:ext uri="{BB962C8B-B14F-4D97-AF65-F5344CB8AC3E}">
        <p14:creationId xmlns:p14="http://schemas.microsoft.com/office/powerpoint/2010/main" val="1163736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2000" y="480060"/>
            <a:ext cx="4760785" cy="1252520"/>
          </a:xfrm>
        </p:spPr>
        <p:txBody>
          <a:bodyPr>
            <a:normAutofit/>
          </a:bodyPr>
          <a:lstStyle/>
          <a:p>
            <a:pPr algn="ctr"/>
            <a:r>
              <a:rPr lang="el-GR" b="1" dirty="0">
                <a:latin typeface="Arial" panose="020B0604020202020204" pitchFamily="34" charset="0"/>
                <a:cs typeface="Arial" panose="020B0604020202020204" pitchFamily="34" charset="0"/>
              </a:rPr>
              <a:t>Επιστήμη της </a:t>
            </a:r>
            <a:r>
              <a:rPr lang="el-GR" b="1" dirty="0" smtClean="0">
                <a:latin typeface="Arial" panose="020B0604020202020204" pitchFamily="34" charset="0"/>
                <a:cs typeface="Arial" panose="020B0604020202020204" pitchFamily="34" charset="0"/>
              </a:rPr>
              <a:t>Ομιλίας</a:t>
            </a:r>
            <a:r>
              <a:rPr lang="el-GR" b="1" dirty="0">
                <a:latin typeface="Arial" panose="020B0604020202020204" pitchFamily="34" charset="0"/>
                <a:cs typeface="Arial" panose="020B0604020202020204" pitchFamily="34" charset="0"/>
              </a:rPr>
              <a:t>: </a:t>
            </a:r>
            <a:r>
              <a:rPr lang="el-GR" b="1" dirty="0" smtClean="0">
                <a:latin typeface="Arial" panose="020B0604020202020204" pitchFamily="34" charset="0"/>
                <a:cs typeface="Arial" panose="020B0604020202020204" pitchFamily="34" charset="0"/>
              </a:rPr>
              <a:t>Αντίληψη </a:t>
            </a:r>
            <a:r>
              <a:rPr lang="el-GR" b="1" dirty="0">
                <a:latin typeface="Arial" panose="020B0604020202020204" pitchFamily="34" charset="0"/>
                <a:cs typeface="Arial" panose="020B0604020202020204" pitchFamily="34" charset="0"/>
              </a:rPr>
              <a:t>και </a:t>
            </a:r>
            <a:r>
              <a:rPr lang="el-GR" b="1" dirty="0" smtClean="0">
                <a:latin typeface="Arial" panose="020B0604020202020204" pitchFamily="34" charset="0"/>
                <a:cs typeface="Arial" panose="020B0604020202020204" pitchFamily="34" charset="0"/>
              </a:rPr>
              <a:t>Παραγωγή</a:t>
            </a:r>
            <a:br>
              <a:rPr lang="el-GR" b="1" dirty="0" smtClean="0">
                <a:latin typeface="Arial" panose="020B0604020202020204" pitchFamily="34" charset="0"/>
                <a:cs typeface="Arial" panose="020B0604020202020204" pitchFamily="34" charset="0"/>
              </a:rPr>
            </a:br>
            <a:r>
              <a:rPr lang="el-GR" sz="1600" b="1" dirty="0" smtClean="0">
                <a:solidFill>
                  <a:schemeClr val="accent2">
                    <a:lumMod val="75000"/>
                  </a:schemeClr>
                </a:solidFill>
                <a:latin typeface="Arial" panose="020B0604020202020204" pitchFamily="34" charset="0"/>
                <a:cs typeface="Arial" panose="020B0604020202020204" pitchFamily="34" charset="0"/>
              </a:rPr>
              <a:t>Διδάσκουσες: Αρετή Οκαλίδου, </a:t>
            </a:r>
            <a:r>
              <a:rPr lang="en-US" sz="1600" b="1" dirty="0" smtClean="0">
                <a:solidFill>
                  <a:schemeClr val="accent2">
                    <a:lumMod val="75000"/>
                  </a:schemeClr>
                </a:solidFill>
                <a:latin typeface="Arial" panose="020B0604020202020204" pitchFamily="34" charset="0"/>
                <a:cs typeface="Arial" panose="020B0604020202020204" pitchFamily="34" charset="0"/>
              </a:rPr>
              <a:t>Laura Koenig</a:t>
            </a:r>
            <a:endParaRPr lang="el-GR" sz="1600" b="1" dirty="0">
              <a:solidFill>
                <a:schemeClr val="accent2">
                  <a:lumMod val="75000"/>
                </a:schemeClr>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251460" y="1836000"/>
            <a:ext cx="5269230" cy="7006589"/>
          </a:xfrm>
        </p:spPr>
        <p:txBody>
          <a:bodyPr>
            <a:normAutofit/>
          </a:bodyPr>
          <a:lstStyle/>
          <a:p>
            <a:pPr marL="0" indent="0" algn="ctr">
              <a:buNone/>
            </a:pPr>
            <a:r>
              <a:rPr lang="el-GR" b="1" dirty="0" smtClean="0">
                <a:latin typeface="Arial" panose="020B0604020202020204" pitchFamily="34" charset="0"/>
                <a:cs typeface="Arial" panose="020B0604020202020204" pitchFamily="34" charset="0"/>
              </a:rPr>
              <a:t>Σκοπός </a:t>
            </a:r>
            <a:r>
              <a:rPr lang="el-GR" b="1" dirty="0">
                <a:latin typeface="Arial" panose="020B0604020202020204" pitchFamily="34" charset="0"/>
                <a:cs typeface="Arial" panose="020B0604020202020204" pitchFamily="34" charset="0"/>
              </a:rPr>
              <a:t>του μαθήματος </a:t>
            </a:r>
            <a:endParaRPr lang="el-GR" b="1"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O </a:t>
            </a:r>
            <a:r>
              <a:rPr lang="el-GR" dirty="0">
                <a:latin typeface="Arial" panose="020B0604020202020204" pitchFamily="34" charset="0"/>
                <a:cs typeface="Arial" panose="020B0604020202020204" pitchFamily="34" charset="0"/>
              </a:rPr>
              <a:t>σκοπός του μαθήματος είναι να αποκτήσουν οι φοιτητές γνώσεις γύρω από την ακουστική, την ψυχοακουστική, την </a:t>
            </a:r>
            <a:r>
              <a:rPr lang="el-GR" dirty="0" smtClean="0">
                <a:latin typeface="Arial" panose="020B0604020202020204" pitchFamily="34" charset="0"/>
                <a:cs typeface="Arial" panose="020B0604020202020204" pitchFamily="34" charset="0"/>
              </a:rPr>
              <a:t>αντίληψη, καθώς </a:t>
            </a:r>
            <a:r>
              <a:rPr lang="el-GR" dirty="0">
                <a:latin typeface="Arial" panose="020B0604020202020204" pitchFamily="34" charset="0"/>
                <a:cs typeface="Arial" panose="020B0604020202020204" pitchFamily="34" charset="0"/>
              </a:rPr>
              <a:t>και την παραγωγή του λόγου, εξοικειώνοντάς τους με το βιολογικό, ακουστικό και ψυχολογικό υπόστρωμα της ανθρώπινης επικοινωνίας. Αναλυτικότερα, θα διδαχθούν οι αρχές που διέπουν τη λειτουργία της ομιλίας σε ακουστικό, κινητικό και νευρομυϊκό επίπεδο, οι θεωρίες της φυσιολογικής αντίληψης και παραγωγής της ομιλίας από τον άνθρωπο και θα κατανοηθούν οι μεθοδολογίες που εφαρμόζονται στη μελέτη τους. Συνάμα, το μάθημα αποσκοπεί στην σύνδεση των γνώσεων γύρω από τη φυσιολογική αντίληψη και παραγωγή της ομιλίας με τις διαταραχές ομιλίας και </a:t>
            </a:r>
            <a:r>
              <a:rPr lang="el-GR" dirty="0" smtClean="0">
                <a:latin typeface="Arial" panose="020B0604020202020204" pitchFamily="34" charset="0"/>
                <a:cs typeface="Arial" panose="020B0604020202020204" pitchFamily="34" charset="0"/>
              </a:rPr>
              <a:t>γλώσσας, </a:t>
            </a:r>
            <a:r>
              <a:rPr lang="el-GR" dirty="0">
                <a:latin typeface="Arial" panose="020B0604020202020204" pitchFamily="34" charset="0"/>
                <a:cs typeface="Arial" panose="020B0604020202020204" pitchFamily="34" charset="0"/>
              </a:rPr>
              <a:t>προκειμένου να καλλιεργηθούν δεξιότητες για την ερευνητικά τεκμηριωμένη </a:t>
            </a:r>
            <a:r>
              <a:rPr lang="el-GR" dirty="0" smtClean="0">
                <a:latin typeface="Arial" panose="020B0604020202020204" pitchFamily="34" charset="0"/>
                <a:cs typeface="Arial" panose="020B0604020202020204" pitchFamily="34" charset="0"/>
              </a:rPr>
              <a:t>πρακτική.</a:t>
            </a:r>
          </a:p>
          <a:p>
            <a:pPr marL="0" indent="0" algn="just">
              <a:buNone/>
            </a:pPr>
            <a:endParaRPr lang="el-GR" dirty="0">
              <a:latin typeface="Arial" panose="020B0604020202020204" pitchFamily="34" charset="0"/>
              <a:cs typeface="Arial" panose="020B0604020202020204" pitchFamily="34" charset="0"/>
            </a:endParaRPr>
          </a:p>
          <a:p>
            <a:pPr marL="0" indent="0" algn="ctr">
              <a:buNone/>
            </a:pPr>
            <a:r>
              <a:rPr lang="el-GR" b="1" dirty="0" smtClean="0"/>
              <a:t>Μαθησιακοί στόχοι </a:t>
            </a:r>
          </a:p>
          <a:p>
            <a:pPr marL="0" indent="0" algn="just">
              <a:buNone/>
            </a:pPr>
            <a:r>
              <a:rPr lang="el-GR" dirty="0" smtClean="0"/>
              <a:t>Μετά </a:t>
            </a:r>
            <a:r>
              <a:rPr lang="el-GR" dirty="0"/>
              <a:t>την επιτυχή παρακολούθηση του μαθήματος, οι φοιτητές θα αποκτήσουν κατανόηση στα παρακάτω θέματα ώστε να είναι σε θέση: </a:t>
            </a:r>
            <a:endParaRPr lang="el-GR" dirty="0" smtClean="0"/>
          </a:p>
          <a:p>
            <a:pPr marL="0" indent="0" algn="just">
              <a:buNone/>
            </a:pPr>
            <a:r>
              <a:rPr lang="el-GR" dirty="0" smtClean="0"/>
              <a:t>α</a:t>
            </a:r>
            <a:r>
              <a:rPr lang="el-GR" dirty="0"/>
              <a:t>) να γνωρίζουν τις φυσικές διαστάσεις του ήχου και των ήχων της </a:t>
            </a:r>
            <a:r>
              <a:rPr lang="el-GR" dirty="0" smtClean="0"/>
              <a:t>ομιλίας, </a:t>
            </a:r>
            <a:r>
              <a:rPr lang="el-GR" dirty="0"/>
              <a:t>καθώς και τις αρχές και τα φαινόμενα που τα διέπουν ώστε να μπορούν να προβούν στη μέτρηση και περιγραφή τους </a:t>
            </a:r>
            <a:endParaRPr lang="el-GR" dirty="0" smtClean="0"/>
          </a:p>
          <a:p>
            <a:pPr marL="0" indent="0" algn="just">
              <a:buNone/>
            </a:pPr>
            <a:r>
              <a:rPr lang="el-GR" dirty="0" smtClean="0"/>
              <a:t>β</a:t>
            </a:r>
            <a:r>
              <a:rPr lang="el-GR" dirty="0"/>
              <a:t>) να γνωρίζουν τη λειτουργία του ανθρώπινου συστήματος για την αντίληψη της </a:t>
            </a:r>
            <a:r>
              <a:rPr lang="el-GR" dirty="0" smtClean="0"/>
              <a:t>ομιλίας, ώστε </a:t>
            </a:r>
            <a:r>
              <a:rPr lang="el-GR" dirty="0"/>
              <a:t>να μπορούν να προσδιορίσουν τις επιπτώσεις του παραλλαγμένου ήχου στην αντίληψη της ομιλίας </a:t>
            </a:r>
            <a:endParaRPr lang="el-GR" dirty="0" smtClean="0"/>
          </a:p>
          <a:p>
            <a:pPr marL="0" indent="0" algn="just">
              <a:buNone/>
            </a:pPr>
            <a:r>
              <a:rPr lang="el-GR" dirty="0" smtClean="0"/>
              <a:t>γ</a:t>
            </a:r>
            <a:r>
              <a:rPr lang="el-GR" dirty="0"/>
              <a:t>) να γνωρίζουν τη λειτουργία του λάρυγγα και τα ακουστικά, αεροδυναμικά και μυολειτουργικά φαινόμενα που τη διέπουν ώστε να μπορούν να τεκμηριώνουν στοιχεία για την αξιολόγηση και τη θεραπεία των διαταραχών ομιλίας, φώνησης </a:t>
            </a:r>
            <a:r>
              <a:rPr lang="el-GR" dirty="0" smtClean="0"/>
              <a:t>και ακοής</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1120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48000"/>
            <a:ext cx="4760785" cy="1165860"/>
          </a:xfrm>
        </p:spPr>
        <p:txBody>
          <a:bodyPr/>
          <a:lstStyle/>
          <a:p>
            <a:pPr algn="ctr"/>
            <a:r>
              <a:rPr lang="el-GR" b="1" dirty="0">
                <a:solidFill>
                  <a:srgbClr val="1CCDF0"/>
                </a:solidFill>
                <a:latin typeface="Arial" panose="020B0604020202020204" pitchFamily="34" charset="0"/>
                <a:cs typeface="Arial" panose="020B0604020202020204" pitchFamily="34" charset="0"/>
              </a:rPr>
              <a:t>Επιστήμη της Ομιλίας: Αντίληψη και Παραγωγή</a:t>
            </a:r>
            <a:endParaRPr lang="el-GR" dirty="0"/>
          </a:p>
        </p:txBody>
      </p:sp>
      <p:sp>
        <p:nvSpPr>
          <p:cNvPr id="3" name="Θέση περιεχομένου 2"/>
          <p:cNvSpPr>
            <a:spLocks noGrp="1"/>
          </p:cNvSpPr>
          <p:nvPr>
            <p:ph idx="1"/>
          </p:nvPr>
        </p:nvSpPr>
        <p:spPr>
          <a:xfrm>
            <a:off x="308610" y="2148840"/>
            <a:ext cx="5246369" cy="5906312"/>
          </a:xfrm>
        </p:spPr>
        <p:txBody>
          <a:bodyPr>
            <a:normAutofit/>
          </a:bodyPr>
          <a:lstStyle/>
          <a:p>
            <a:pPr marL="0" indent="0" algn="just">
              <a:buNone/>
            </a:pPr>
            <a:r>
              <a:rPr lang="el-GR" dirty="0">
                <a:latin typeface="Arial" panose="020B0604020202020204" pitchFamily="34" charset="0"/>
                <a:cs typeface="Arial" panose="020B0604020202020204" pitchFamily="34" charset="0"/>
              </a:rPr>
              <a:t>δ) να γνωρίζουν τα αεροδυναμικά φαινόμενα του αναπνευστικού συστήματος κατά την ομιλία και να μπορούν να διαχειριστούν έννοιες της πίεσης, του όγκου, της ροής του αέρα και της μυοσκελετικής κίνησης για τη περιγραφή τους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ε</a:t>
            </a:r>
            <a:r>
              <a:rPr lang="el-GR" dirty="0">
                <a:latin typeface="Arial" panose="020B0604020202020204" pitchFamily="34" charset="0"/>
                <a:cs typeface="Arial" panose="020B0604020202020204" pitchFamily="34" charset="0"/>
              </a:rPr>
              <a:t>) να γνωρίζουν τις αρθρωτικές κινήσεις του μηχανισμού ομιλίας, τα χαρακτηριστικά της αντήχησης στη στοματο-ρινο-φαρυγγική κοιλότητα και τη φασματική αναπαράσταση των συμφώνων και φωνηέντων στους άξονες του χρόνου και της συχνότητας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στ</a:t>
            </a:r>
            <a:r>
              <a:rPr lang="el-GR" dirty="0">
                <a:latin typeface="Arial" panose="020B0604020202020204" pitchFamily="34" charset="0"/>
                <a:cs typeface="Arial" panose="020B0604020202020204" pitchFamily="34" charset="0"/>
              </a:rPr>
              <a:t>) να ερμηνεύουν και να αξιοποιούν ερευνητικές μελέτες στις βασικές επιστήμες ομιλίας και ακοής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ζ</a:t>
            </a:r>
            <a:r>
              <a:rPr lang="el-GR" dirty="0">
                <a:latin typeface="Arial" panose="020B0604020202020204" pitchFamily="34" charset="0"/>
                <a:cs typeface="Arial" panose="020B0604020202020204" pitchFamily="34" charset="0"/>
              </a:rPr>
              <a:t>) να διαχειρίζονται εργαλεία (λογισμικά όπως το Praat και τον ρινομετρητή Nasometer) για την καταγραφή και ανάλυση της ομιλίας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να αποκτήσουν δεξιότητες ανάλυσης και επίλυσης προβλήματος στην ολοκλήρωση εργαστηριακών </a:t>
            </a:r>
            <a:r>
              <a:rPr lang="el-GR" dirty="0" smtClean="0">
                <a:latin typeface="Arial" panose="020B0604020202020204" pitchFamily="34" charset="0"/>
                <a:cs typeface="Arial" panose="020B0604020202020204" pitchFamily="34" charset="0"/>
              </a:rPr>
              <a:t>ασκήσεων, όπως η </a:t>
            </a:r>
            <a:r>
              <a:rPr lang="el-GR" dirty="0">
                <a:latin typeface="Arial" panose="020B0604020202020204" pitchFamily="34" charset="0"/>
                <a:cs typeface="Arial" panose="020B0604020202020204" pitchFamily="34" charset="0"/>
              </a:rPr>
              <a:t>ανάλυση Fourier ενός σύνθετου ήχου, ο υπολογισμός των αρμονικών των ήχων φωνής και ομιλίας, η αναλογία </a:t>
            </a:r>
            <a:r>
              <a:rPr lang="el-GR" dirty="0" smtClean="0">
                <a:latin typeface="Arial" panose="020B0604020202020204" pitchFamily="34" charset="0"/>
                <a:cs typeface="Arial" panose="020B0604020202020204" pitchFamily="34" charset="0"/>
              </a:rPr>
              <a:t>ήχου-θορύβου </a:t>
            </a:r>
          </a:p>
          <a:p>
            <a:pPr marL="0" indent="0" algn="just">
              <a:buNone/>
            </a:pPr>
            <a:r>
              <a:rPr lang="el-GR" dirty="0" smtClean="0">
                <a:latin typeface="Arial" panose="020B0604020202020204" pitchFamily="34" charset="0"/>
                <a:cs typeface="Arial" panose="020B0604020202020204" pitchFamily="34" charset="0"/>
              </a:rPr>
              <a:t>θ) και </a:t>
            </a:r>
            <a:r>
              <a:rPr lang="el-GR" dirty="0">
                <a:latin typeface="Arial" panose="020B0604020202020204" pitchFamily="34" charset="0"/>
                <a:cs typeface="Arial" panose="020B0604020202020204" pitchFamily="34" charset="0"/>
              </a:rPr>
              <a:t>τέλος, η ακουστική ανάλυση με φασματογραφία για την μελέτη των χαρακτηριστικών των φωνηέντων, συμφώνων καθώς και της φώνησης</a:t>
            </a:r>
            <a:r>
              <a:rPr lang="el-GR" dirty="0" smtClean="0">
                <a:latin typeface="Arial" panose="020B0604020202020204" pitchFamily="34" charset="0"/>
                <a:cs typeface="Arial" panose="020B0604020202020204" pitchFamily="34" charset="0"/>
              </a:rPr>
              <a:t>.</a:t>
            </a:r>
          </a:p>
          <a:p>
            <a:pPr marL="0" indent="0" algn="just">
              <a:buNone/>
            </a:pPr>
            <a:endParaRPr lang="el-GR" dirty="0" smtClean="0">
              <a:latin typeface="Arial" panose="020B0604020202020204" pitchFamily="34" charset="0"/>
              <a:cs typeface="Arial" panose="020B0604020202020204" pitchFamily="34" charset="0"/>
            </a:endParaRPr>
          </a:p>
          <a:p>
            <a:pPr marL="0" indent="0" algn="just">
              <a:buNone/>
            </a:pP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6334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48000"/>
            <a:ext cx="4760785" cy="1017270"/>
          </a:xfrm>
        </p:spPr>
        <p:txBody>
          <a:bodyPr/>
          <a:lstStyle/>
          <a:p>
            <a:pPr algn="ctr"/>
            <a:r>
              <a:rPr lang="el-GR" b="1" dirty="0">
                <a:solidFill>
                  <a:srgbClr val="1CCDF0"/>
                </a:solidFill>
                <a:latin typeface="Arial" panose="020B0604020202020204" pitchFamily="34" charset="0"/>
                <a:cs typeface="Arial" panose="020B0604020202020204" pitchFamily="34" charset="0"/>
              </a:rPr>
              <a:t>Επιστήμη της Ομιλίας: Αντίληψη και Παραγωγή</a:t>
            </a:r>
            <a:endParaRPr lang="el-GR" dirty="0"/>
          </a:p>
        </p:txBody>
      </p:sp>
      <p:sp>
        <p:nvSpPr>
          <p:cNvPr id="3" name="Θέση περιεχομένου 2"/>
          <p:cNvSpPr>
            <a:spLocks noGrp="1"/>
          </p:cNvSpPr>
          <p:nvPr>
            <p:ph idx="1"/>
          </p:nvPr>
        </p:nvSpPr>
        <p:spPr>
          <a:xfrm>
            <a:off x="262890" y="1908000"/>
            <a:ext cx="5257800" cy="6972300"/>
          </a:xfrm>
        </p:spPr>
        <p:txBody>
          <a:bodyPr>
            <a:normAutofit lnSpcReduction="10000"/>
          </a:bodyPr>
          <a:lstStyle/>
          <a:p>
            <a:pPr marL="0" indent="0" algn="ctr">
              <a:buNone/>
            </a:pPr>
            <a:r>
              <a:rPr lang="el-GR" b="1" dirty="0" smtClean="0">
                <a:latin typeface="Arial" panose="020B0604020202020204" pitchFamily="34" charset="0"/>
                <a:cs typeface="Arial" panose="020B0604020202020204" pitchFamily="34" charset="0"/>
              </a:rPr>
              <a:t>Περιεχόμενο μαθήματος</a:t>
            </a:r>
          </a:p>
          <a:p>
            <a:pPr marL="0" indent="0" algn="just">
              <a:buNone/>
            </a:pPr>
            <a:r>
              <a:rPr lang="el-GR" dirty="0" smtClean="0">
                <a:latin typeface="Arial" panose="020B0604020202020204" pitchFamily="34" charset="0"/>
                <a:cs typeface="Arial" panose="020B0604020202020204" pitchFamily="34" charset="0"/>
              </a:rPr>
              <a:t>Ακουστικά </a:t>
            </a:r>
            <a:r>
              <a:rPr lang="el-GR" dirty="0">
                <a:latin typeface="Arial" panose="020B0604020202020204" pitchFamily="34" charset="0"/>
                <a:cs typeface="Arial" panose="020B0604020202020204" pitchFamily="34" charset="0"/>
              </a:rPr>
              <a:t>χαρακτηριστικά του απλού τόνου και των σύνθετων τόνων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Αρχές </a:t>
            </a:r>
            <a:r>
              <a:rPr lang="el-GR" dirty="0">
                <a:latin typeface="Arial" panose="020B0604020202020204" pitchFamily="34" charset="0"/>
                <a:cs typeface="Arial" panose="020B0604020202020204" pitchFamily="34" charset="0"/>
              </a:rPr>
              <a:t>ακουστικής της ομιλίας (ένταση, φωνητικό ύψος, ταχύτητα, αντήχηση)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Το </a:t>
            </a:r>
            <a:r>
              <a:rPr lang="el-GR" dirty="0">
                <a:latin typeface="Arial" panose="020B0604020202020204" pitchFamily="34" charset="0"/>
                <a:cs typeface="Arial" panose="020B0604020202020204" pitchFamily="34" charset="0"/>
              </a:rPr>
              <a:t>αναπνευστικό σύστημα της ομιλίας, αεροδυναμικά και μυοκινητικά χαρακτηριστικά του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Το </a:t>
            </a:r>
            <a:r>
              <a:rPr lang="el-GR" dirty="0">
                <a:latin typeface="Arial" panose="020B0604020202020204" pitchFamily="34" charset="0"/>
                <a:cs typeface="Arial" panose="020B0604020202020204" pitchFamily="34" charset="0"/>
              </a:rPr>
              <a:t>φωνητικό σύστημα της ομιλίας, η μυοελαστική αεροδυναμική θεωρία, φυσιολογία των φωνητικών χορδών, αεροδυναμικά και ακουστικά χαρακτηριστικά της φώνησης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Το </a:t>
            </a:r>
            <a:r>
              <a:rPr lang="el-GR" dirty="0">
                <a:latin typeface="Arial" panose="020B0604020202020204" pitchFamily="34" charset="0"/>
                <a:cs typeface="Arial" panose="020B0604020202020204" pitchFamily="34" charset="0"/>
              </a:rPr>
              <a:t>αρθρωτικό σύστημα της ομιλίας: η ακουστική της φωνητικής οδού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Το </a:t>
            </a:r>
            <a:r>
              <a:rPr lang="el-GR" dirty="0">
                <a:latin typeface="Arial" panose="020B0604020202020204" pitchFamily="34" charset="0"/>
                <a:cs typeface="Arial" panose="020B0604020202020204" pitchFamily="34" charset="0"/>
              </a:rPr>
              <a:t>αρθρωτικό σύστημα της ομιλίας: μυοκινητικά και ακουστικά χαρακτηριστικά των συμφώνων και φωνηέντων και φαινόμενα συνάρθρωσης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Συστήματα </a:t>
            </a:r>
            <a:r>
              <a:rPr lang="el-GR" dirty="0">
                <a:latin typeface="Arial" panose="020B0604020202020204" pitchFamily="34" charset="0"/>
                <a:cs typeface="Arial" panose="020B0604020202020204" pitchFamily="34" charset="0"/>
              </a:rPr>
              <a:t>ανάδρασης της ομιλίας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Θεωρίες </a:t>
            </a:r>
            <a:r>
              <a:rPr lang="el-GR" dirty="0">
                <a:latin typeface="Arial" panose="020B0604020202020204" pitchFamily="34" charset="0"/>
                <a:cs typeface="Arial" panose="020B0604020202020204" pitchFamily="34" charset="0"/>
              </a:rPr>
              <a:t>παραγωγής της ομιλίας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Αντίληψη </a:t>
            </a:r>
            <a:r>
              <a:rPr lang="el-GR" dirty="0">
                <a:latin typeface="Arial" panose="020B0604020202020204" pitchFamily="34" charset="0"/>
                <a:cs typeface="Arial" panose="020B0604020202020204" pitchFamily="34" charset="0"/>
              </a:rPr>
              <a:t>της ομιλίας: περιγραφή των ψυχο-ακουστικών στοιχείων </a:t>
            </a:r>
            <a:r>
              <a:rPr lang="el-GR" dirty="0" smtClean="0">
                <a:latin typeface="Arial" panose="020B0604020202020204" pitchFamily="34" charset="0"/>
                <a:cs typeface="Arial" panose="020B0604020202020204" pitchFamily="34" charset="0"/>
              </a:rPr>
              <a:t>(acoustic </a:t>
            </a:r>
            <a:r>
              <a:rPr lang="el-GR" dirty="0">
                <a:latin typeface="Arial" panose="020B0604020202020204" pitchFamily="34" charset="0"/>
                <a:cs typeface="Arial" panose="020B0604020202020204" pitchFamily="34" charset="0"/>
              </a:rPr>
              <a:t>cues) που αξιοποιούνται στην αντίληψη, αρχές και θεωρίες της αντίληψης του εδραιωμένου </a:t>
            </a:r>
            <a:r>
              <a:rPr lang="el-GR" dirty="0" smtClean="0">
                <a:latin typeface="Arial" panose="020B0604020202020204" pitchFamily="34" charset="0"/>
                <a:cs typeface="Arial" panose="020B0604020202020204" pitchFamily="34" charset="0"/>
              </a:rPr>
              <a:t>λόγου</a:t>
            </a:r>
          </a:p>
          <a:p>
            <a:pPr marL="0" indent="0" algn="just">
              <a:buNone/>
            </a:pPr>
            <a:r>
              <a:rPr lang="el-GR" dirty="0" smtClean="0">
                <a:latin typeface="Arial" panose="020B0604020202020204" pitchFamily="34" charset="0"/>
                <a:cs typeface="Arial" panose="020B0604020202020204" pitchFamily="34" charset="0"/>
              </a:rPr>
              <a:t>Εργαλεία </a:t>
            </a:r>
            <a:r>
              <a:rPr lang="el-GR" dirty="0">
                <a:latin typeface="Arial" panose="020B0604020202020204" pitchFamily="34" charset="0"/>
                <a:cs typeface="Arial" panose="020B0604020202020204" pitchFamily="34" charset="0"/>
              </a:rPr>
              <a:t>και μέθοδοι για την μελέτη της αντίληψης, εργαστηριακές ασκήσεις με χειρισμό κυματομορφής (waveform editing)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Εργαλεία </a:t>
            </a:r>
            <a:r>
              <a:rPr lang="el-GR" dirty="0">
                <a:latin typeface="Arial" panose="020B0604020202020204" pitchFamily="34" charset="0"/>
                <a:cs typeface="Arial" panose="020B0604020202020204" pitchFamily="34" charset="0"/>
              </a:rPr>
              <a:t>και μέθοδοι παραγωγής της ομιλίας: ακουστική ανάλυση κυματομορφής, φάσματος στενής και ευρείας ζώνης, </a:t>
            </a:r>
            <a:r>
              <a:rPr lang="el-GR" dirty="0" smtClean="0">
                <a:latin typeface="Arial" panose="020B0604020202020204" pitchFamily="34" charset="0"/>
                <a:cs typeface="Arial" panose="020B0604020202020204" pitchFamily="34" charset="0"/>
              </a:rPr>
              <a:t>Fast Fourier </a:t>
            </a:r>
            <a:r>
              <a:rPr lang="el-GR" dirty="0">
                <a:latin typeface="Arial" panose="020B0604020202020204" pitchFamily="34" charset="0"/>
                <a:cs typeface="Arial" panose="020B0604020202020204" pitchFamily="34" charset="0"/>
              </a:rPr>
              <a:t>Transform </a:t>
            </a:r>
            <a:endParaRPr lang="el-GR"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Εργαλεία </a:t>
            </a:r>
            <a:r>
              <a:rPr lang="el-GR" dirty="0">
                <a:latin typeface="Arial" panose="020B0604020202020204" pitchFamily="34" charset="0"/>
                <a:cs typeface="Arial" panose="020B0604020202020204" pitchFamily="34" charset="0"/>
              </a:rPr>
              <a:t>και μέθοδοι παραγωγής της ομιλίας: κατανόηση τρόπων μέτρησης της μυϊκής δραστηριότητας, της αρθρωτικής/κινητικής δραστηριότητας, της αεροδυναμικής δραστηριότητας του λάρυγγα και των άνω </a:t>
            </a:r>
            <a:r>
              <a:rPr lang="el-GR" dirty="0" smtClean="0">
                <a:latin typeface="Arial" panose="020B0604020202020204" pitchFamily="34" charset="0"/>
                <a:cs typeface="Arial" panose="020B0604020202020204" pitchFamily="34" charset="0"/>
              </a:rPr>
              <a:t>αρθρωτών.</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482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008000"/>
            <a:ext cx="4760785" cy="478790"/>
          </a:xfrm>
        </p:spPr>
        <p:txBody>
          <a:bodyPr>
            <a:normAutofit fontScale="90000"/>
          </a:bodyPr>
          <a:lstStyle/>
          <a:p>
            <a:pPr algn="ctr"/>
            <a:r>
              <a:rPr lang="el-GR" b="1" dirty="0" smtClean="0">
                <a:solidFill>
                  <a:srgbClr val="4EC3DB"/>
                </a:solidFill>
                <a:latin typeface="Arial" panose="020B0604020202020204" pitchFamily="34" charset="0"/>
                <a:cs typeface="Arial" panose="020B0604020202020204" pitchFamily="34" charset="0"/>
              </a:rPr>
              <a:t>Αποκαταστατική Ακοολογία</a:t>
            </a:r>
            <a:r>
              <a:rPr lang="en-US" b="1" dirty="0" smtClean="0">
                <a:solidFill>
                  <a:srgbClr val="4EC3DB"/>
                </a:solidFill>
                <a:latin typeface="Arial" panose="020B0604020202020204" pitchFamily="34" charset="0"/>
                <a:cs typeface="Arial" panose="020B0604020202020204" pitchFamily="34" charset="0"/>
              </a:rPr>
              <a:t/>
            </a:r>
            <a:br>
              <a:rPr lang="en-US" b="1" dirty="0" smtClean="0">
                <a:solidFill>
                  <a:srgbClr val="4EC3DB"/>
                </a:solidFill>
                <a:latin typeface="Arial" panose="020B0604020202020204" pitchFamily="34" charset="0"/>
                <a:cs typeface="Arial" panose="020B0604020202020204" pitchFamily="34" charset="0"/>
              </a:rPr>
            </a:br>
            <a:r>
              <a:rPr lang="el-GR" sz="1600" b="1" dirty="0" smtClean="0">
                <a:solidFill>
                  <a:schemeClr val="accent2">
                    <a:lumMod val="75000"/>
                  </a:schemeClr>
                </a:solidFill>
                <a:latin typeface="Arial" panose="020B0604020202020204" pitchFamily="34" charset="0"/>
                <a:cs typeface="Arial" panose="020B0604020202020204" pitchFamily="34" charset="0"/>
              </a:rPr>
              <a:t>Διδάσκουσα: Αρετή Οκαλίδου</a:t>
            </a:r>
            <a:br>
              <a:rPr lang="el-GR" sz="1600" b="1" dirty="0" smtClean="0">
                <a:solidFill>
                  <a:schemeClr val="accent2">
                    <a:lumMod val="75000"/>
                  </a:schemeClr>
                </a:solidFill>
                <a:latin typeface="Arial" panose="020B0604020202020204" pitchFamily="34" charset="0"/>
                <a:cs typeface="Arial" panose="020B0604020202020204" pitchFamily="34" charset="0"/>
              </a:rPr>
            </a:br>
            <a:r>
              <a:rPr lang="el-GR" sz="1600" b="1" dirty="0" smtClean="0">
                <a:solidFill>
                  <a:schemeClr val="accent2">
                    <a:lumMod val="75000"/>
                  </a:schemeClr>
                </a:solidFill>
                <a:latin typeface="Arial" panose="020B0604020202020204" pitchFamily="34" charset="0"/>
                <a:cs typeface="Arial" panose="020B0604020202020204" pitchFamily="34" charset="0"/>
              </a:rPr>
              <a:t>Διδάσκων: Γιώργος Κυριαφίνης</a:t>
            </a:r>
            <a:r>
              <a:rPr lang="en-US" sz="1600" b="1" dirty="0" smtClean="0">
                <a:solidFill>
                  <a:schemeClr val="accent2">
                    <a:lumMod val="75000"/>
                  </a:schemeClr>
                </a:solidFill>
                <a:latin typeface="Arial" panose="020B0604020202020204" pitchFamily="34" charset="0"/>
                <a:cs typeface="Arial" panose="020B0604020202020204" pitchFamily="34" charset="0"/>
              </a:rPr>
              <a:t/>
            </a:r>
            <a:br>
              <a:rPr lang="en-US" sz="1600" b="1" dirty="0" smtClean="0">
                <a:solidFill>
                  <a:schemeClr val="accent2">
                    <a:lumMod val="75000"/>
                  </a:schemeClr>
                </a:solidFill>
                <a:latin typeface="Arial" panose="020B0604020202020204" pitchFamily="34" charset="0"/>
                <a:cs typeface="Arial" panose="020B0604020202020204" pitchFamily="34" charset="0"/>
              </a:rPr>
            </a:br>
            <a:endParaRPr lang="el-GR" sz="1600" b="1" dirty="0">
              <a:solidFill>
                <a:schemeClr val="accent2">
                  <a:lumMod val="75000"/>
                </a:schemeClr>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251460" y="2240280"/>
            <a:ext cx="5337810" cy="6100621"/>
          </a:xfrm>
        </p:spPr>
        <p:txBody>
          <a:bodyPr>
            <a:normAutofit lnSpcReduction="10000"/>
          </a:bodyPr>
          <a:lstStyle/>
          <a:p>
            <a:pPr marL="0" indent="0" algn="ctr">
              <a:buNone/>
            </a:pPr>
            <a:r>
              <a:rPr lang="el-GR" b="1" dirty="0" smtClean="0">
                <a:latin typeface="Arial" panose="020B0604020202020204" pitchFamily="34" charset="0"/>
                <a:cs typeface="Arial" panose="020B0604020202020204" pitchFamily="34" charset="0"/>
              </a:rPr>
              <a:t>Σκοπός </a:t>
            </a:r>
            <a:r>
              <a:rPr lang="el-GR" b="1" dirty="0">
                <a:latin typeface="Arial" panose="020B0604020202020204" pitchFamily="34" charset="0"/>
                <a:cs typeface="Arial" panose="020B0604020202020204" pitchFamily="34" charset="0"/>
              </a:rPr>
              <a:t>του μαθήματος </a:t>
            </a:r>
            <a:endParaRPr lang="el-GR" b="1" dirty="0" smtClean="0">
              <a:latin typeface="Arial" panose="020B0604020202020204" pitchFamily="34" charset="0"/>
              <a:cs typeface="Arial" panose="020B0604020202020204" pitchFamily="34" charset="0"/>
            </a:endParaRPr>
          </a:p>
          <a:p>
            <a:pPr marL="0" indent="0" algn="ctr">
              <a:buNone/>
            </a:pPr>
            <a:endParaRPr lang="el-GR" b="1"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Ο </a:t>
            </a:r>
            <a:r>
              <a:rPr lang="el-GR" dirty="0">
                <a:latin typeface="Arial" panose="020B0604020202020204" pitchFamily="34" charset="0"/>
                <a:cs typeface="Arial" panose="020B0604020202020204" pitchFamily="34" charset="0"/>
              </a:rPr>
              <a:t>σκοπός του μαθήματος είναι να αποκτηθούν εξειδικευμένες γνώσεις γύρω από τα διαφορετικά προφίλ της ακουστικής </a:t>
            </a:r>
            <a:r>
              <a:rPr lang="el-GR" dirty="0" smtClean="0">
                <a:latin typeface="Arial" panose="020B0604020202020204" pitchFamily="34" charset="0"/>
                <a:cs typeface="Arial" panose="020B0604020202020204" pitchFamily="34" charset="0"/>
              </a:rPr>
              <a:t>απώλειας </a:t>
            </a:r>
            <a:r>
              <a:rPr lang="el-GR" dirty="0">
                <a:latin typeface="Arial" panose="020B0604020202020204" pitchFamily="34" charset="0"/>
                <a:cs typeface="Arial" panose="020B0604020202020204" pitchFamily="34" charset="0"/>
              </a:rPr>
              <a:t>σε όλο το φάσμα των ηλικιών, εστιάζοντας σε δυσκολίες στον τομέα της επικοινωνίας ανά ηλικία, καθώς και στις μεθόδους αποκατάστασης της ακοής και λόγου μέσω της ακοολογικής και λογοθεραπευτικής παρέμβασης. Μέσα από τη βιωματική μάθηση και τη βιβλιογραφική έρευνα αναμένεται </a:t>
            </a:r>
            <a:r>
              <a:rPr lang="el-GR" dirty="0" smtClean="0">
                <a:latin typeface="Arial" panose="020B0604020202020204" pitchFamily="34" charset="0"/>
                <a:cs typeface="Arial" panose="020B0604020202020204" pitchFamily="34" charset="0"/>
              </a:rPr>
              <a:t>να αποκτηθεί </a:t>
            </a:r>
            <a:r>
              <a:rPr lang="el-GR" dirty="0">
                <a:latin typeface="Arial" panose="020B0604020202020204" pitchFamily="34" charset="0"/>
                <a:cs typeface="Arial" panose="020B0604020202020204" pitchFamily="34" charset="0"/>
              </a:rPr>
              <a:t>μια βαθύτερη επίγνωση της όλης λειτουργίας των ατόμων με απώλεια ακοής στην ακαδημαϊκή και επαγγελματική τους ζωή και στην κοινωνικο-συναισθηματική τους ανάπτυξη και λειτουργία. </a:t>
            </a:r>
            <a:endParaRPr lang="el-GR" dirty="0" smtClean="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Αναφορικά </a:t>
            </a:r>
            <a:r>
              <a:rPr lang="el-GR" dirty="0">
                <a:latin typeface="Arial" panose="020B0604020202020204" pitchFamily="34" charset="0"/>
                <a:cs typeface="Arial" panose="020B0604020202020204" pitchFamily="34" charset="0"/>
              </a:rPr>
              <a:t>με την ακουστική αποκατάσταση, θα μελετηθούν τα σύγχρονα τεχνολογικά συστήματα ενίσχυσης της ακοής και οι τρόποι χειρισμού </a:t>
            </a:r>
            <a:r>
              <a:rPr lang="el-GR" dirty="0" smtClean="0">
                <a:latin typeface="Arial" panose="020B0604020202020204" pitchFamily="34" charset="0"/>
                <a:cs typeface="Arial" panose="020B0604020202020204" pitchFamily="34" charset="0"/>
              </a:rPr>
              <a:t>τους, </a:t>
            </a:r>
            <a:r>
              <a:rPr lang="el-GR" dirty="0">
                <a:latin typeface="Arial" panose="020B0604020202020204" pitchFamily="34" charset="0"/>
                <a:cs typeface="Arial" panose="020B0604020202020204" pitchFamily="34" charset="0"/>
              </a:rPr>
              <a:t>ενώ θα κατανοηθεί η αλληλεπίδραση μεταξύ της ακουστικής χώρου και της ακοής του ατόμου. </a:t>
            </a:r>
            <a:endParaRPr lang="el-GR" dirty="0" smtClean="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Ως </a:t>
            </a:r>
            <a:r>
              <a:rPr lang="el-GR" dirty="0">
                <a:latin typeface="Arial" panose="020B0604020202020204" pitchFamily="34" charset="0"/>
                <a:cs typeface="Arial" panose="020B0604020202020204" pitchFamily="34" charset="0"/>
              </a:rPr>
              <a:t>προς την επικοινωνία, θα μελετηθούν οι στρατηγικές, τεχνικές και </a:t>
            </a:r>
            <a:r>
              <a:rPr lang="el-GR" dirty="0" smtClean="0">
                <a:latin typeface="Arial" panose="020B0604020202020204" pitchFamily="34" charset="0"/>
                <a:cs typeface="Arial" panose="020B0604020202020204" pitchFamily="34" charset="0"/>
              </a:rPr>
              <a:t>τα πρωτόκολλα </a:t>
            </a:r>
            <a:r>
              <a:rPr lang="el-GR" dirty="0">
                <a:latin typeface="Arial" panose="020B0604020202020204" pitchFamily="34" charset="0"/>
                <a:cs typeface="Arial" panose="020B0604020202020204" pitchFamily="34" charset="0"/>
              </a:rPr>
              <a:t>αξιολόγησης και παρέμβασης, κυρίως σε παιδιά με ακουστικά βαρηκοΐας ή και κοχλιακά εμφυτεύματα και θα γίνει κριτική ανασκόπηση των αποτελεσμάτων της διεθνούς βιβλιογραφίας, με </a:t>
            </a:r>
            <a:r>
              <a:rPr lang="el-GR" dirty="0" smtClean="0">
                <a:latin typeface="Arial" panose="020B0604020202020204" pitchFamily="34" charset="0"/>
                <a:cs typeface="Arial" panose="020B0604020202020204" pitchFamily="34" charset="0"/>
              </a:rPr>
              <a:t>άξονες α</a:t>
            </a:r>
            <a:r>
              <a:rPr lang="el-GR" dirty="0">
                <a:latin typeface="Arial" panose="020B0604020202020204" pitchFamily="34" charset="0"/>
                <a:cs typeface="Arial" panose="020B0604020202020204" pitchFamily="34" charset="0"/>
              </a:rPr>
              <a:t>) τη χρήση διαφορετικών μεθόδων επικοινωνίας (προφορική, ταυτόχρονη ή ολική επικοινωνία και νοηματική), β) την </a:t>
            </a:r>
            <a:r>
              <a:rPr lang="el-GR" dirty="0" smtClean="0">
                <a:latin typeface="Arial" panose="020B0604020202020204" pitchFamily="34" charset="0"/>
                <a:cs typeface="Arial" panose="020B0604020202020204" pitchFamily="34" charset="0"/>
              </a:rPr>
              <a:t>τεχνολογία, </a:t>
            </a:r>
            <a:r>
              <a:rPr lang="el-GR" dirty="0">
                <a:latin typeface="Arial" panose="020B0604020202020204" pitchFamily="34" charset="0"/>
                <a:cs typeface="Arial" panose="020B0604020202020204" pitchFamily="34" charset="0"/>
              </a:rPr>
              <a:t>γ) τη χρήση ειδικών πρωτοκόλλων και δ) τα μοντέλα διεπιστημονικής </a:t>
            </a:r>
            <a:r>
              <a:rPr lang="el-GR" dirty="0" smtClean="0">
                <a:latin typeface="Arial" panose="020B0604020202020204" pitchFamily="34" charset="0"/>
                <a:cs typeface="Arial" panose="020B0604020202020204" pitchFamily="34" charset="0"/>
              </a:rPr>
              <a:t>παρέμβασης.</a:t>
            </a: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Τέλος</a:t>
            </a:r>
            <a:r>
              <a:rPr lang="el-GR" dirty="0">
                <a:latin typeface="Arial" panose="020B0604020202020204" pitchFamily="34" charset="0"/>
                <a:cs typeface="Arial" panose="020B0604020202020204" pitchFamily="34" charset="0"/>
              </a:rPr>
              <a:t>, θα συζητηθούν μελέτες περίπτωσης και θέματα διαχείρισης των παιδιών στο σχολικό </a:t>
            </a:r>
            <a:r>
              <a:rPr lang="el-GR" dirty="0" smtClean="0">
                <a:latin typeface="Arial" panose="020B0604020202020204" pitchFamily="34" charset="0"/>
                <a:cs typeface="Arial" panose="020B0604020202020204" pitchFamily="34" charset="0"/>
              </a:rPr>
              <a:t>περιβάλλον, </a:t>
            </a:r>
            <a:r>
              <a:rPr lang="el-GR" dirty="0">
                <a:latin typeface="Arial" panose="020B0604020202020204" pitchFamily="34" charset="0"/>
                <a:cs typeface="Arial" panose="020B0604020202020204" pitchFamily="34" charset="0"/>
              </a:rPr>
              <a:t>καθώς και θέματα πρόληψης των προβλημάτων </a:t>
            </a:r>
            <a:r>
              <a:rPr lang="el-GR" dirty="0" smtClean="0">
                <a:latin typeface="Arial" panose="020B0604020202020204" pitchFamily="34" charset="0"/>
                <a:cs typeface="Arial" panose="020B0604020202020204" pitchFamily="34" charset="0"/>
              </a:rPr>
              <a:t>ακοής.</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0707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812801"/>
            <a:ext cx="4760785" cy="615950"/>
          </a:xfrm>
        </p:spPr>
        <p:txBody>
          <a:bodyPr/>
          <a:lstStyle/>
          <a:p>
            <a:pPr algn="ctr"/>
            <a:r>
              <a:rPr lang="el-GR" sz="2400" b="1" dirty="0">
                <a:solidFill>
                  <a:srgbClr val="4EC3DB"/>
                </a:solidFill>
                <a:latin typeface="Arial" panose="020B0604020202020204" pitchFamily="34" charset="0"/>
                <a:cs typeface="Arial" panose="020B0604020202020204" pitchFamily="34" charset="0"/>
              </a:rPr>
              <a:t>Αποκαταστατική Ακοολογία</a:t>
            </a:r>
            <a:endParaRPr lang="el-GR" dirty="0">
              <a:solidFill>
                <a:srgbClr val="4EC3DB"/>
              </a:solidFill>
            </a:endParaRPr>
          </a:p>
        </p:txBody>
      </p:sp>
      <p:sp>
        <p:nvSpPr>
          <p:cNvPr id="3" name="Θέση περιεχομένου 2"/>
          <p:cNvSpPr>
            <a:spLocks noGrp="1"/>
          </p:cNvSpPr>
          <p:nvPr>
            <p:ph idx="1"/>
          </p:nvPr>
        </p:nvSpPr>
        <p:spPr>
          <a:xfrm>
            <a:off x="228600" y="1634490"/>
            <a:ext cx="5212080" cy="7235189"/>
          </a:xfrm>
        </p:spPr>
        <p:txBody>
          <a:bodyPr>
            <a:normAutofit fontScale="92500"/>
          </a:bodyPr>
          <a:lstStyle/>
          <a:p>
            <a:pPr marL="0" indent="0" algn="ctr">
              <a:buNone/>
            </a:pPr>
            <a:r>
              <a:rPr lang="el-GR" b="1" dirty="0" smtClean="0">
                <a:latin typeface="Arial" panose="020B0604020202020204" pitchFamily="34" charset="0"/>
                <a:cs typeface="Arial" panose="020B0604020202020204" pitchFamily="34" charset="0"/>
              </a:rPr>
              <a:t>Mαθησιακοί στόχοι</a:t>
            </a:r>
          </a:p>
          <a:p>
            <a:pPr marL="0" indent="0" algn="ctr">
              <a:buNone/>
            </a:pPr>
            <a:endParaRPr lang="el-GR" b="1" dirty="0" smtClean="0">
              <a:latin typeface="Arial" panose="020B0604020202020204" pitchFamily="34" charset="0"/>
              <a:cs typeface="Arial" panose="020B0604020202020204" pitchFamily="34" charset="0"/>
            </a:endParaRPr>
          </a:p>
          <a:p>
            <a:pPr marL="0" indent="0" algn="just">
              <a:buNone/>
            </a:pPr>
            <a:r>
              <a:rPr lang="el-GR" dirty="0" smtClean="0">
                <a:latin typeface="Arial" panose="020B0604020202020204" pitchFamily="34" charset="0"/>
                <a:cs typeface="Arial" panose="020B0604020202020204" pitchFamily="34" charset="0"/>
              </a:rPr>
              <a:t>Οι </a:t>
            </a:r>
            <a:r>
              <a:rPr lang="el-GR" dirty="0">
                <a:latin typeface="Arial" panose="020B0604020202020204" pitchFamily="34" charset="0"/>
                <a:cs typeface="Arial" panose="020B0604020202020204" pitchFamily="34" charset="0"/>
              </a:rPr>
              <a:t>φοιτητές θα μπορούν να: </a:t>
            </a:r>
            <a:endParaRPr lang="el-GR" dirty="0" smtClean="0">
              <a:latin typeface="Arial" panose="020B0604020202020204" pitchFamily="34" charset="0"/>
              <a:cs typeface="Arial" panose="020B0604020202020204" pitchFamily="34" charset="0"/>
            </a:endParaRPr>
          </a:p>
          <a:p>
            <a:pPr algn="just">
              <a:buClr>
                <a:srgbClr val="1B79FD"/>
              </a:buClr>
            </a:pPr>
            <a:r>
              <a:rPr lang="el-GR" dirty="0" smtClean="0">
                <a:latin typeface="Arial" panose="020B0604020202020204" pitchFamily="34" charset="0"/>
                <a:cs typeface="Arial" panose="020B0604020202020204" pitchFamily="34" charset="0"/>
              </a:rPr>
              <a:t>περιγράφουν </a:t>
            </a:r>
            <a:r>
              <a:rPr lang="el-GR" dirty="0">
                <a:latin typeface="Arial" panose="020B0604020202020204" pitchFamily="34" charset="0"/>
                <a:cs typeface="Arial" panose="020B0604020202020204" pitchFamily="34" charset="0"/>
              </a:rPr>
              <a:t>τις προκλήσεις που συναντά ένα άτομο με πρόβλημα ακοής στα περιβάλλοντα λειτουργίας του, σε όλο το ηλικιακό </a:t>
            </a:r>
            <a:r>
              <a:rPr lang="el-GR" dirty="0" smtClean="0">
                <a:latin typeface="Arial" panose="020B0604020202020204" pitchFamily="34" charset="0"/>
                <a:cs typeface="Arial" panose="020B0604020202020204" pitchFamily="34" charset="0"/>
              </a:rPr>
              <a:t>φάσμα</a:t>
            </a:r>
          </a:p>
          <a:p>
            <a:pPr algn="just">
              <a:buClr>
                <a:srgbClr val="1B79FD"/>
              </a:buClr>
            </a:pPr>
            <a:r>
              <a:rPr lang="el-GR" dirty="0" smtClean="0">
                <a:latin typeface="Arial" panose="020B0604020202020204" pitchFamily="34" charset="0"/>
                <a:cs typeface="Arial" panose="020B0604020202020204" pitchFamily="34" charset="0"/>
              </a:rPr>
              <a:t>ερμηνεύουν </a:t>
            </a:r>
            <a:r>
              <a:rPr lang="el-GR" dirty="0">
                <a:latin typeface="Arial" panose="020B0604020202020204" pitchFamily="34" charset="0"/>
                <a:cs typeface="Arial" panose="020B0604020202020204" pitchFamily="34" charset="0"/>
              </a:rPr>
              <a:t>βασικά ακοολογικά ευρήματα, να κατανοούν τις επιλογές των τεχνολογικών βοηθημάτων και να χειρίζονται τα τεχνολογικά βοηθήματα ενίσχυσης της </a:t>
            </a:r>
            <a:r>
              <a:rPr lang="el-GR" dirty="0" smtClean="0">
                <a:latin typeface="Arial" panose="020B0604020202020204" pitchFamily="34" charset="0"/>
                <a:cs typeface="Arial" panose="020B0604020202020204" pitchFamily="34" charset="0"/>
              </a:rPr>
              <a:t>ακοής, </a:t>
            </a:r>
            <a:r>
              <a:rPr lang="el-GR" dirty="0">
                <a:latin typeface="Arial" panose="020B0604020202020204" pitchFamily="34" charset="0"/>
                <a:cs typeface="Arial" panose="020B0604020202020204" pitchFamily="34" charset="0"/>
              </a:rPr>
              <a:t>με αντιμετώπιση των </a:t>
            </a:r>
            <a:r>
              <a:rPr lang="el-GR" dirty="0" smtClean="0">
                <a:latin typeface="Arial" panose="020B0604020202020204" pitchFamily="34" charset="0"/>
                <a:cs typeface="Arial" panose="020B0604020202020204" pitchFamily="34" charset="0"/>
              </a:rPr>
              <a:t>μικροβλαβών</a:t>
            </a:r>
          </a:p>
          <a:p>
            <a:pPr algn="just">
              <a:buClr>
                <a:srgbClr val="1B79FD"/>
              </a:buClr>
            </a:pPr>
            <a:r>
              <a:rPr lang="el-GR" dirty="0" smtClean="0">
                <a:latin typeface="Arial" panose="020B0604020202020204" pitchFamily="34" charset="0"/>
                <a:cs typeface="Arial" panose="020B0604020202020204" pitchFamily="34" charset="0"/>
              </a:rPr>
              <a:t>συμβουλεύουν </a:t>
            </a:r>
            <a:r>
              <a:rPr lang="el-GR" dirty="0">
                <a:latin typeface="Arial" panose="020B0604020202020204" pitchFamily="34" charset="0"/>
                <a:cs typeface="Arial" panose="020B0604020202020204" pitchFamily="34" charset="0"/>
              </a:rPr>
              <a:t>για θέματα πρόληψης των προβλημάτων </a:t>
            </a:r>
            <a:r>
              <a:rPr lang="el-GR" dirty="0" smtClean="0">
                <a:latin typeface="Arial" panose="020B0604020202020204" pitchFamily="34" charset="0"/>
                <a:cs typeface="Arial" panose="020B0604020202020204" pitchFamily="34" charset="0"/>
              </a:rPr>
              <a:t>ακοής</a:t>
            </a:r>
          </a:p>
          <a:p>
            <a:pPr algn="just">
              <a:buClr>
                <a:srgbClr val="1B79FD"/>
              </a:buClr>
            </a:pPr>
            <a:r>
              <a:rPr lang="el-GR" dirty="0" smtClean="0">
                <a:latin typeface="Arial" panose="020B0604020202020204" pitchFamily="34" charset="0"/>
                <a:cs typeface="Arial" panose="020B0604020202020204" pitchFamily="34" charset="0"/>
              </a:rPr>
              <a:t>εντοπίζουν </a:t>
            </a:r>
            <a:r>
              <a:rPr lang="el-GR" dirty="0">
                <a:latin typeface="Arial" panose="020B0604020202020204" pitchFamily="34" charset="0"/>
                <a:cs typeface="Arial" panose="020B0604020202020204" pitchFamily="34" charset="0"/>
              </a:rPr>
              <a:t>τα προβλήματα </a:t>
            </a:r>
            <a:r>
              <a:rPr lang="el-GR" dirty="0" smtClean="0">
                <a:latin typeface="Arial" panose="020B0604020202020204" pitchFamily="34" charset="0"/>
                <a:cs typeface="Arial" panose="020B0604020202020204" pitchFamily="34" charset="0"/>
              </a:rPr>
              <a:t>επικοινωνίας, </a:t>
            </a:r>
            <a:r>
              <a:rPr lang="el-GR" dirty="0">
                <a:latin typeface="Arial" panose="020B0604020202020204" pitchFamily="34" charset="0"/>
                <a:cs typeface="Arial" panose="020B0604020202020204" pitchFamily="34" charset="0"/>
              </a:rPr>
              <a:t>καθώς και τους βασικούς τρόπους παρέμβασης στην επικοινωνία των ατόμων με προβλήματα </a:t>
            </a:r>
            <a:r>
              <a:rPr lang="el-GR" dirty="0" smtClean="0">
                <a:latin typeface="Arial" panose="020B0604020202020204" pitchFamily="34" charset="0"/>
                <a:cs typeface="Arial" panose="020B0604020202020204" pitchFamily="34" charset="0"/>
              </a:rPr>
              <a:t>ακοής</a:t>
            </a:r>
          </a:p>
          <a:p>
            <a:pPr algn="just">
              <a:buClr>
                <a:srgbClr val="1B79FD"/>
              </a:buClr>
            </a:pPr>
            <a:r>
              <a:rPr lang="el-GR" dirty="0" smtClean="0">
                <a:latin typeface="Arial" panose="020B0604020202020204" pitchFamily="34" charset="0"/>
                <a:cs typeface="Arial" panose="020B0604020202020204" pitchFamily="34" charset="0"/>
              </a:rPr>
              <a:t>διαμορφώνουν </a:t>
            </a:r>
            <a:r>
              <a:rPr lang="el-GR" dirty="0">
                <a:latin typeface="Arial" panose="020B0604020202020204" pitchFamily="34" charset="0"/>
                <a:cs typeface="Arial" panose="020B0604020202020204" pitchFamily="34" charset="0"/>
              </a:rPr>
              <a:t>ορθές επιλογές μεθόδων επικοινωνίας και στοχοθεσίας για μελέτες περίπτωσης, με βάση το εξατομικευμένο προφίλ δεξιοτήτων και αναγκών του ατόμου, συμπεριλαμβάνοντας τη χρήση ακουστικών βαρηκοΐας, κοχλιακών εμφυτευμάτων, την ακουστική αγωγή, τη </a:t>
            </a:r>
            <a:r>
              <a:rPr lang="el-GR" dirty="0" smtClean="0">
                <a:latin typeface="Arial" panose="020B0604020202020204" pitchFamily="34" charset="0"/>
                <a:cs typeface="Arial" panose="020B0604020202020204" pitchFamily="34" charset="0"/>
              </a:rPr>
              <a:t>χειλεανάγνωση </a:t>
            </a:r>
            <a:r>
              <a:rPr lang="el-GR" dirty="0">
                <a:latin typeface="Arial" panose="020B0604020202020204" pitchFamily="34" charset="0"/>
                <a:cs typeface="Arial" panose="020B0604020202020204" pitchFamily="34" charset="0"/>
              </a:rPr>
              <a:t>και άλλα οπτικο-γλωσσικά </a:t>
            </a:r>
            <a:r>
              <a:rPr lang="el-GR" dirty="0" smtClean="0">
                <a:latin typeface="Arial" panose="020B0604020202020204" pitchFamily="34" charset="0"/>
                <a:cs typeface="Arial" panose="020B0604020202020204" pitchFamily="34" charset="0"/>
              </a:rPr>
              <a:t>συστήματα</a:t>
            </a:r>
          </a:p>
          <a:p>
            <a:pPr algn="just">
              <a:buClr>
                <a:srgbClr val="1B79FD"/>
              </a:buClr>
            </a:pPr>
            <a:r>
              <a:rPr lang="el-GR" dirty="0">
                <a:latin typeface="Arial" panose="020B0604020202020204" pitchFamily="34" charset="0"/>
                <a:cs typeface="Arial" panose="020B0604020202020204" pitchFamily="34" charset="0"/>
              </a:rPr>
              <a:t>χ</a:t>
            </a:r>
            <a:r>
              <a:rPr lang="el-GR" dirty="0" smtClean="0">
                <a:latin typeface="Arial" panose="020B0604020202020204" pitchFamily="34" charset="0"/>
                <a:cs typeface="Arial" panose="020B0604020202020204" pitchFamily="34" charset="0"/>
              </a:rPr>
              <a:t>ρησιμοποιούν </a:t>
            </a:r>
            <a:r>
              <a:rPr lang="el-GR" dirty="0">
                <a:latin typeface="Arial" panose="020B0604020202020204" pitchFamily="34" charset="0"/>
                <a:cs typeface="Arial" panose="020B0604020202020204" pitchFamily="34" charset="0"/>
              </a:rPr>
              <a:t>κάποια πρωτόκολλα αξιολόγησης της ακροατικής ικανότητας και της επικοινωνίας των ατόμων με προβλήματα ακοής και να καταγράφουν τα αποτελέσματα και τις συστάσεις για </a:t>
            </a:r>
            <a:r>
              <a:rPr lang="el-GR" dirty="0" smtClean="0">
                <a:latin typeface="Arial" panose="020B0604020202020204" pitchFamily="34" charset="0"/>
                <a:cs typeface="Arial" panose="020B0604020202020204" pitchFamily="34" charset="0"/>
              </a:rPr>
              <a:t>μια </a:t>
            </a:r>
            <a:r>
              <a:rPr lang="el-GR" dirty="0">
                <a:latin typeface="Arial" panose="020B0604020202020204" pitchFamily="34" charset="0"/>
                <a:cs typeface="Arial" panose="020B0604020202020204" pitchFamily="34" charset="0"/>
              </a:rPr>
              <a:t>μελέτη περίπτωσης σε μορφή </a:t>
            </a:r>
            <a:r>
              <a:rPr lang="el-GR" dirty="0" smtClean="0">
                <a:latin typeface="Arial" panose="020B0604020202020204" pitchFamily="34" charset="0"/>
                <a:cs typeface="Arial" panose="020B0604020202020204" pitchFamily="34" charset="0"/>
              </a:rPr>
              <a:t>έκθεσης</a:t>
            </a:r>
          </a:p>
          <a:p>
            <a:pPr algn="just">
              <a:buClr>
                <a:srgbClr val="1B79FD"/>
              </a:buClr>
            </a:pPr>
            <a:r>
              <a:rPr lang="el-GR" dirty="0">
                <a:latin typeface="Arial" panose="020B0604020202020204" pitchFamily="34" charset="0"/>
                <a:cs typeface="Arial" panose="020B0604020202020204" pitchFamily="34" charset="0"/>
              </a:rPr>
              <a:t>έ</a:t>
            </a:r>
            <a:r>
              <a:rPr lang="el-GR" dirty="0" smtClean="0">
                <a:latin typeface="Arial" panose="020B0604020202020204" pitchFamily="34" charset="0"/>
                <a:cs typeface="Arial" panose="020B0604020202020204" pitchFamily="34" charset="0"/>
              </a:rPr>
              <a:t>χουν </a:t>
            </a:r>
            <a:r>
              <a:rPr lang="el-GR" dirty="0">
                <a:latin typeface="Arial" panose="020B0604020202020204" pitchFamily="34" charset="0"/>
                <a:cs typeface="Arial" panose="020B0604020202020204" pitchFamily="34" charset="0"/>
              </a:rPr>
              <a:t>επίγνωση των τρόπων συμβολής της οικογένειας και των εκπαιδευτικών στη διαδικασία της </a:t>
            </a:r>
            <a:r>
              <a:rPr lang="el-GR" dirty="0" smtClean="0">
                <a:latin typeface="Arial" panose="020B0604020202020204" pitchFamily="34" charset="0"/>
                <a:cs typeface="Arial" panose="020B0604020202020204" pitchFamily="34" charset="0"/>
              </a:rPr>
              <a:t>παρέμβασης, </a:t>
            </a:r>
            <a:r>
              <a:rPr lang="el-GR" dirty="0">
                <a:latin typeface="Arial" panose="020B0604020202020204" pitchFamily="34" charset="0"/>
                <a:cs typeface="Arial" panose="020B0604020202020204" pitchFamily="34" charset="0"/>
              </a:rPr>
              <a:t>καθώς και της διεπιστημονικής </a:t>
            </a:r>
            <a:r>
              <a:rPr lang="el-GR" dirty="0" smtClean="0">
                <a:latin typeface="Arial" panose="020B0604020202020204" pitchFamily="34" charset="0"/>
                <a:cs typeface="Arial" panose="020B0604020202020204" pitchFamily="34" charset="0"/>
              </a:rPr>
              <a:t>συνεργασίας</a:t>
            </a:r>
          </a:p>
          <a:p>
            <a:pPr algn="just">
              <a:buClr>
                <a:srgbClr val="1B79FD"/>
              </a:buClr>
            </a:pPr>
            <a:r>
              <a:rPr lang="el-GR" dirty="0">
                <a:latin typeface="Arial" panose="020B0604020202020204" pitchFamily="34" charset="0"/>
                <a:cs typeface="Arial" panose="020B0604020202020204" pitchFamily="34" charset="0"/>
              </a:rPr>
              <a:t>ε</a:t>
            </a:r>
            <a:r>
              <a:rPr lang="el-GR" dirty="0" smtClean="0">
                <a:latin typeface="Arial" panose="020B0604020202020204" pitchFamily="34" charset="0"/>
                <a:cs typeface="Arial" panose="020B0604020202020204" pitchFamily="34" charset="0"/>
              </a:rPr>
              <a:t>πιδεικνύουν </a:t>
            </a:r>
            <a:r>
              <a:rPr lang="el-GR" dirty="0">
                <a:latin typeface="Arial" panose="020B0604020202020204" pitchFamily="34" charset="0"/>
                <a:cs typeface="Arial" panose="020B0604020202020204" pitchFamily="34" charset="0"/>
              </a:rPr>
              <a:t>κριτική σκέψη και να κάνουν κατάλληλες εκτιμήσεις αναλύοντας και συνθέτοντας πληροφορίες </a:t>
            </a:r>
            <a:endParaRPr lang="el-GR" dirty="0" smtClean="0">
              <a:latin typeface="Arial" panose="020B0604020202020204" pitchFamily="34" charset="0"/>
              <a:cs typeface="Arial" panose="020B0604020202020204" pitchFamily="34" charset="0"/>
            </a:endParaRPr>
          </a:p>
          <a:p>
            <a:pPr algn="just">
              <a:buClr>
                <a:srgbClr val="1B79FD"/>
              </a:buClr>
            </a:pPr>
            <a:r>
              <a:rPr lang="el-GR" dirty="0" smtClean="0">
                <a:latin typeface="Arial" panose="020B0604020202020204" pitchFamily="34" charset="0"/>
                <a:cs typeface="Arial" panose="020B0604020202020204" pitchFamily="34" charset="0"/>
              </a:rPr>
              <a:t>αποκτήσουν </a:t>
            </a:r>
            <a:r>
              <a:rPr lang="el-GR" dirty="0">
                <a:latin typeface="Arial" panose="020B0604020202020204" pitchFamily="34" charset="0"/>
                <a:cs typeface="Arial" panose="020B0604020202020204" pitchFamily="34" charset="0"/>
              </a:rPr>
              <a:t>βασικές δεξιότητες συμβουλευτικής σε θέματα τεχνολογικής υποστήριξης της ακοής, περιβαλλοντικής διαχείρισης της </a:t>
            </a:r>
            <a:r>
              <a:rPr lang="el-GR" dirty="0" smtClean="0">
                <a:latin typeface="Arial" panose="020B0604020202020204" pitchFamily="34" charset="0"/>
                <a:cs typeface="Arial" panose="020B0604020202020204" pitchFamily="34" charset="0"/>
              </a:rPr>
              <a:t>ακοής, </a:t>
            </a:r>
            <a:r>
              <a:rPr lang="el-GR" dirty="0">
                <a:latin typeface="Arial" panose="020B0604020202020204" pitchFamily="34" charset="0"/>
                <a:cs typeface="Arial" panose="020B0604020202020204" pitchFamily="34" charset="0"/>
              </a:rPr>
              <a:t>καθώς και διαχείρισης της επικοινωνίας των ατόμων με ακουστική </a:t>
            </a:r>
            <a:r>
              <a:rPr lang="el-GR" dirty="0" smtClean="0">
                <a:latin typeface="Arial" panose="020B0604020202020204" pitchFamily="34" charset="0"/>
                <a:cs typeface="Arial" panose="020B0604020202020204" pitchFamily="34" charset="0"/>
              </a:rPr>
              <a:t>απώλεια, </a:t>
            </a:r>
            <a:r>
              <a:rPr lang="el-GR" dirty="0">
                <a:latin typeface="Arial" panose="020B0604020202020204" pitchFamily="34" charset="0"/>
                <a:cs typeface="Arial" panose="020B0604020202020204" pitchFamily="34" charset="0"/>
              </a:rPr>
              <a:t>με τη βοήθεια της τεχνολογίας.</a:t>
            </a:r>
          </a:p>
        </p:txBody>
      </p:sp>
    </p:spTree>
    <p:extLst>
      <p:ext uri="{BB962C8B-B14F-4D97-AF65-F5344CB8AC3E}">
        <p14:creationId xmlns:p14="http://schemas.microsoft.com/office/powerpoint/2010/main" val="35855319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12000"/>
            <a:ext cx="4760785" cy="560070"/>
          </a:xfrm>
        </p:spPr>
        <p:txBody>
          <a:bodyPr/>
          <a:lstStyle/>
          <a:p>
            <a:pPr algn="ctr"/>
            <a:r>
              <a:rPr lang="el-GR" sz="2400" b="1" dirty="0">
                <a:solidFill>
                  <a:srgbClr val="4EC3DB"/>
                </a:solidFill>
                <a:latin typeface="Arial" panose="020B0604020202020204" pitchFamily="34" charset="0"/>
                <a:cs typeface="Arial" panose="020B0604020202020204" pitchFamily="34" charset="0"/>
              </a:rPr>
              <a:t>Αποκαταστατική Ακοολογία</a:t>
            </a:r>
            <a:endParaRPr lang="el-GR" dirty="0">
              <a:solidFill>
                <a:srgbClr val="4EC3DB"/>
              </a:solidFill>
            </a:endParaRPr>
          </a:p>
        </p:txBody>
      </p:sp>
      <p:sp>
        <p:nvSpPr>
          <p:cNvPr id="3" name="Θέση περιεχομένου 2"/>
          <p:cNvSpPr>
            <a:spLocks noGrp="1"/>
          </p:cNvSpPr>
          <p:nvPr>
            <p:ph idx="1"/>
          </p:nvPr>
        </p:nvSpPr>
        <p:spPr>
          <a:xfrm>
            <a:off x="194310" y="1383030"/>
            <a:ext cx="5280660" cy="7649370"/>
          </a:xfrm>
        </p:spPr>
        <p:txBody>
          <a:bodyPr>
            <a:normAutofit fontScale="92500"/>
          </a:bodyPr>
          <a:lstStyle/>
          <a:p>
            <a:pPr marL="0" indent="0" algn="ctr">
              <a:buNone/>
            </a:pPr>
            <a:r>
              <a:rPr lang="el-GR" b="1" dirty="0" smtClean="0">
                <a:latin typeface="Arial" panose="020B0604020202020204" pitchFamily="34" charset="0"/>
                <a:cs typeface="Arial" panose="020B0604020202020204" pitchFamily="34" charset="0"/>
              </a:rPr>
              <a:t>Περιεχόμενα </a:t>
            </a:r>
            <a:r>
              <a:rPr lang="el-GR" b="1" dirty="0">
                <a:latin typeface="Arial" panose="020B0604020202020204" pitchFamily="34" charset="0"/>
                <a:cs typeface="Arial" panose="020B0604020202020204" pitchFamily="34" charset="0"/>
              </a:rPr>
              <a:t>του </a:t>
            </a:r>
            <a:r>
              <a:rPr lang="el-GR" b="1" dirty="0" smtClean="0">
                <a:latin typeface="Arial" panose="020B0604020202020204" pitchFamily="34" charset="0"/>
                <a:cs typeface="Arial" panose="020B0604020202020204" pitchFamily="34" charset="0"/>
              </a:rPr>
              <a:t>μαθήματος</a:t>
            </a:r>
          </a:p>
          <a:p>
            <a:pPr marL="0" indent="0" algn="ctr">
              <a:buNone/>
            </a:pPr>
            <a:endParaRPr lang="el-GR" b="1" dirty="0" smtClean="0">
              <a:latin typeface="Arial" panose="020B0604020202020204" pitchFamily="34" charset="0"/>
              <a:cs typeface="Arial" panose="020B0604020202020204" pitchFamily="34" charset="0"/>
            </a:endParaRPr>
          </a:p>
          <a:p>
            <a:pPr algn="just">
              <a:buClr>
                <a:srgbClr val="1B79FD"/>
              </a:buClr>
            </a:pPr>
            <a:r>
              <a:rPr lang="el-GR" dirty="0" smtClean="0">
                <a:latin typeface="Arial" panose="020B0604020202020204" pitchFamily="34" charset="0"/>
                <a:cs typeface="Arial" panose="020B0604020202020204" pitchFamily="34" charset="0"/>
              </a:rPr>
              <a:t>Ανασκόπηση </a:t>
            </a:r>
            <a:r>
              <a:rPr lang="el-GR" dirty="0">
                <a:latin typeface="Arial" panose="020B0604020202020204" pitchFamily="34" charset="0"/>
                <a:cs typeface="Arial" panose="020B0604020202020204" pitchFamily="34" charset="0"/>
              </a:rPr>
              <a:t>των προβλημάτων ακοής, ταξινόμηση, αίτια, ακοολογική εκτίμηση και ερμηνεία ακοογραμμάτων </a:t>
            </a:r>
            <a:endParaRPr lang="el-GR" dirty="0" smtClean="0">
              <a:latin typeface="Arial" panose="020B0604020202020204" pitchFamily="34" charset="0"/>
              <a:cs typeface="Arial" panose="020B0604020202020204" pitchFamily="34" charset="0"/>
            </a:endParaRPr>
          </a:p>
          <a:p>
            <a:pPr algn="just">
              <a:buClr>
                <a:srgbClr val="1B79FD"/>
              </a:buClr>
            </a:pPr>
            <a:r>
              <a:rPr lang="el-GR" dirty="0" smtClean="0">
                <a:latin typeface="Arial" panose="020B0604020202020204" pitchFamily="34" charset="0"/>
                <a:cs typeface="Arial" panose="020B0604020202020204" pitchFamily="34" charset="0"/>
              </a:rPr>
              <a:t>Επιπτώσεις </a:t>
            </a:r>
            <a:r>
              <a:rPr lang="el-GR" dirty="0">
                <a:latin typeface="Arial" panose="020B0604020202020204" pitchFamily="34" charset="0"/>
                <a:cs typeface="Arial" panose="020B0604020202020204" pitchFamily="34" charset="0"/>
              </a:rPr>
              <a:t>της ακουστικής απώλειας στην ανάπτυξη και λειτουργία του ατόμου, σε όλο το ηλιακό φάσμα και κοινωνικο-συναισθηματική ανάπτυξη </a:t>
            </a:r>
            <a:endParaRPr lang="el-GR" dirty="0" smtClean="0">
              <a:latin typeface="Arial" panose="020B0604020202020204" pitchFamily="34" charset="0"/>
              <a:cs typeface="Arial" panose="020B0604020202020204" pitchFamily="34" charset="0"/>
            </a:endParaRPr>
          </a:p>
          <a:p>
            <a:pPr algn="just">
              <a:buClr>
                <a:srgbClr val="1B79FD"/>
              </a:buClr>
            </a:pPr>
            <a:r>
              <a:rPr lang="el-GR" dirty="0" smtClean="0">
                <a:latin typeface="Arial" panose="020B0604020202020204" pitchFamily="34" charset="0"/>
                <a:cs typeface="Arial" panose="020B0604020202020204" pitchFamily="34" charset="0"/>
              </a:rPr>
              <a:t>Θέματα </a:t>
            </a:r>
            <a:r>
              <a:rPr lang="el-GR" dirty="0">
                <a:latin typeface="Arial" panose="020B0604020202020204" pitchFamily="34" charset="0"/>
                <a:cs typeface="Arial" panose="020B0604020202020204" pitchFamily="34" charset="0"/>
              </a:rPr>
              <a:t>νευροβιολογίας της ακοής και κώφωσης και νευροπλαστικότητα </a:t>
            </a:r>
            <a:endParaRPr lang="el-GR" dirty="0" smtClean="0">
              <a:latin typeface="Arial" panose="020B0604020202020204" pitchFamily="34" charset="0"/>
              <a:cs typeface="Arial" panose="020B0604020202020204" pitchFamily="34" charset="0"/>
            </a:endParaRPr>
          </a:p>
          <a:p>
            <a:pPr algn="just">
              <a:buClr>
                <a:srgbClr val="1B79FD"/>
              </a:buClr>
            </a:pPr>
            <a:r>
              <a:rPr lang="el-GR" dirty="0" smtClean="0">
                <a:latin typeface="Arial" panose="020B0604020202020204" pitchFamily="34" charset="0"/>
                <a:cs typeface="Arial" panose="020B0604020202020204" pitchFamily="34" charset="0"/>
              </a:rPr>
              <a:t>Τεχνολογικά </a:t>
            </a:r>
            <a:r>
              <a:rPr lang="el-GR" dirty="0">
                <a:latin typeface="Arial" panose="020B0604020202020204" pitchFamily="34" charset="0"/>
                <a:cs typeface="Arial" panose="020B0604020202020204" pitchFamily="34" charset="0"/>
              </a:rPr>
              <a:t>συστήματα της ακουστικής αποκατάστασης (ακουστικά βαρηκοΐας, συστήματα FM, BAHA και κοχλιακά εμφυτεύματα), κριτήρια επιλογής χρήστη, βασικά στοιχεία ρύθμισης της λειτουργίας τους και αντιμετώπιση </a:t>
            </a:r>
            <a:r>
              <a:rPr lang="el-GR" dirty="0" smtClean="0">
                <a:latin typeface="Arial" panose="020B0604020202020204" pitchFamily="34" charset="0"/>
                <a:cs typeface="Arial" panose="020B0604020202020204" pitchFamily="34" charset="0"/>
              </a:rPr>
              <a:t>μικροβλαβών</a:t>
            </a:r>
          </a:p>
          <a:p>
            <a:pPr algn="just">
              <a:buClr>
                <a:srgbClr val="1B79FD"/>
              </a:buClr>
            </a:pPr>
            <a:r>
              <a:rPr lang="el-GR" dirty="0" smtClean="0">
                <a:latin typeface="Arial" panose="020B0604020202020204" pitchFamily="34" charset="0"/>
                <a:cs typeface="Arial" panose="020B0604020202020204" pitchFamily="34" charset="0"/>
              </a:rPr>
              <a:t>Ανάπτυξη </a:t>
            </a:r>
            <a:r>
              <a:rPr lang="el-GR" dirty="0">
                <a:latin typeface="Arial" panose="020B0604020202020204" pitchFamily="34" charset="0"/>
                <a:cs typeface="Arial" panose="020B0604020202020204" pitchFamily="34" charset="0"/>
              </a:rPr>
              <a:t>λόγου και επικοινωνίας σε παιδιά με προβλήματα ακοής, δυσκολίες στην αντίληψη και παραγωγή της ομιλίας και πολυαισθητηριακή αντίληψη, </a:t>
            </a:r>
            <a:r>
              <a:rPr lang="el-GR" dirty="0" smtClean="0">
                <a:latin typeface="Arial" panose="020B0604020202020204" pitchFamily="34" charset="0"/>
                <a:cs typeface="Arial" panose="020B0604020202020204" pitchFamily="34" charset="0"/>
              </a:rPr>
              <a:t>υπολειμματική </a:t>
            </a:r>
            <a:r>
              <a:rPr lang="el-GR" dirty="0">
                <a:latin typeface="Arial" panose="020B0604020202020204" pitchFamily="34" charset="0"/>
                <a:cs typeface="Arial" panose="020B0604020202020204" pitchFamily="34" charset="0"/>
              </a:rPr>
              <a:t>ακοή και </a:t>
            </a:r>
            <a:r>
              <a:rPr lang="el-GR" dirty="0" smtClean="0">
                <a:latin typeface="Arial" panose="020B0604020202020204" pitchFamily="34" charset="0"/>
                <a:cs typeface="Arial" panose="020B0604020202020204" pitchFamily="34" charset="0"/>
              </a:rPr>
              <a:t>χειλεανάγνωση</a:t>
            </a:r>
          </a:p>
          <a:p>
            <a:pPr algn="just">
              <a:buClr>
                <a:srgbClr val="1B79FD"/>
              </a:buClr>
            </a:pPr>
            <a:r>
              <a:rPr lang="el-GR" dirty="0" smtClean="0">
                <a:latin typeface="Arial" panose="020B0604020202020204" pitchFamily="34" charset="0"/>
                <a:cs typeface="Arial" panose="020B0604020202020204" pitchFamily="34" charset="0"/>
              </a:rPr>
              <a:t>Μέθοδοι </a:t>
            </a:r>
            <a:r>
              <a:rPr lang="el-GR" dirty="0">
                <a:latin typeface="Arial" panose="020B0604020202020204" pitchFamily="34" charset="0"/>
                <a:cs typeface="Arial" panose="020B0604020202020204" pitchFamily="34" charset="0"/>
              </a:rPr>
              <a:t>επικοινωνίας σε άτομα με προβλήματα </a:t>
            </a:r>
            <a:r>
              <a:rPr lang="el-GR" dirty="0" smtClean="0">
                <a:latin typeface="Arial" panose="020B0604020202020204" pitchFamily="34" charset="0"/>
                <a:cs typeface="Arial" panose="020B0604020202020204" pitchFamily="34" charset="0"/>
              </a:rPr>
              <a:t>ακοής</a:t>
            </a:r>
          </a:p>
          <a:p>
            <a:pPr algn="just">
              <a:buClr>
                <a:srgbClr val="1B79FD"/>
              </a:buClr>
            </a:pPr>
            <a:r>
              <a:rPr lang="el-GR" dirty="0" smtClean="0">
                <a:latin typeface="Arial" panose="020B0604020202020204" pitchFamily="34" charset="0"/>
                <a:cs typeface="Arial" panose="020B0604020202020204" pitchFamily="34" charset="0"/>
              </a:rPr>
              <a:t>Λογοθεραπευτική </a:t>
            </a:r>
            <a:r>
              <a:rPr lang="el-GR" dirty="0">
                <a:latin typeface="Arial" panose="020B0604020202020204" pitchFamily="34" charset="0"/>
                <a:cs typeface="Arial" panose="020B0604020202020204" pitchFamily="34" charset="0"/>
              </a:rPr>
              <a:t>παρέμβαση σε παιδιά με βαρηκοΐα/κώφωση: αρχές </a:t>
            </a:r>
            <a:r>
              <a:rPr lang="el-GR" dirty="0" smtClean="0">
                <a:latin typeface="Arial" panose="020B0604020202020204" pitchFamily="34" charset="0"/>
                <a:cs typeface="Arial" panose="020B0604020202020204" pitchFamily="34" charset="0"/>
              </a:rPr>
              <a:t>ακουστικο-γλωσσικής θεραπείας, αισθητηριακά </a:t>
            </a:r>
            <a:r>
              <a:rPr lang="el-GR" dirty="0">
                <a:latin typeface="Arial" panose="020B0604020202020204" pitchFamily="34" charset="0"/>
                <a:cs typeface="Arial" panose="020B0604020202020204" pitchFamily="34" charset="0"/>
              </a:rPr>
              <a:t>κανάλια παραγωγής και πρόσληψης και μηχανισμοί ανάδρασης, μοντέλα στήριξης και γονεϊκή συνεργασία, ανάλυση μελετών </a:t>
            </a:r>
            <a:r>
              <a:rPr lang="el-GR" dirty="0" smtClean="0">
                <a:latin typeface="Arial" panose="020B0604020202020204" pitchFamily="34" charset="0"/>
                <a:cs typeface="Arial" panose="020B0604020202020204" pitchFamily="34" charset="0"/>
              </a:rPr>
              <a:t>περίπτωσης</a:t>
            </a:r>
          </a:p>
          <a:p>
            <a:pPr algn="just">
              <a:buClr>
                <a:srgbClr val="1B79FD"/>
              </a:buClr>
            </a:pPr>
            <a:r>
              <a:rPr lang="el-GR" dirty="0" smtClean="0">
                <a:latin typeface="Arial" panose="020B0604020202020204" pitchFamily="34" charset="0"/>
                <a:cs typeface="Arial" panose="020B0604020202020204" pitchFamily="34" charset="0"/>
              </a:rPr>
              <a:t>Κοχλιακά </a:t>
            </a:r>
            <a:r>
              <a:rPr lang="el-GR" dirty="0">
                <a:latin typeface="Arial" panose="020B0604020202020204" pitchFamily="34" charset="0"/>
                <a:cs typeface="Arial" panose="020B0604020202020204" pitchFamily="34" charset="0"/>
              </a:rPr>
              <a:t>εμφυτεύματα: κριτήρια υποψηφιότητας και σύγχρονες τάσεις, προεγχειρητικός και μετεγχειρητικός έλεγχος, περιγραφή της λειτουργίας των κέντρων κοχλιακής εμφύτευσης και της διεπιστημονικής ομάδας, διεθνείς πρακτικές και παιδιατρικά μοντέλα προγραμμάτων μακρόχρονης στήριξης πριν και κατά τη σχολική </a:t>
            </a:r>
            <a:r>
              <a:rPr lang="el-GR" dirty="0" smtClean="0">
                <a:latin typeface="Arial" panose="020B0604020202020204" pitchFamily="34" charset="0"/>
                <a:cs typeface="Arial" panose="020B0604020202020204" pitchFamily="34" charset="0"/>
              </a:rPr>
              <a:t>φοίτηση</a:t>
            </a:r>
          </a:p>
          <a:p>
            <a:pPr algn="just">
              <a:buClr>
                <a:srgbClr val="1B79FD"/>
              </a:buClr>
            </a:pPr>
            <a:r>
              <a:rPr lang="el-GR" dirty="0" smtClean="0">
                <a:latin typeface="Arial" panose="020B0604020202020204" pitchFamily="34" charset="0"/>
                <a:cs typeface="Arial" panose="020B0604020202020204" pitchFamily="34" charset="0"/>
              </a:rPr>
              <a:t>Αποκατάσταση </a:t>
            </a:r>
            <a:r>
              <a:rPr lang="el-GR" dirty="0">
                <a:latin typeface="Arial" panose="020B0604020202020204" pitchFamily="34" charset="0"/>
                <a:cs typeface="Arial" panose="020B0604020202020204" pitchFamily="34" charset="0"/>
              </a:rPr>
              <a:t>λόγου μετά την κοχλιακή εμφύτευση -μοντέλα ανάπτυξης δεξιοτήτων ακρόασης, τυχαία μάθηση, το τρισδιάστατο μοντέλο αποκατάστασης παιδιών με κοχλιακό εμφύτευμα, ερευνητικά πορίσματα της αποτελεσματικότητας της κοχλιακής εμφύτευσης Κλινικά πρωτόκολλα και δοκιμασίες για την αξιολόγηση παιδιών με ακουστική απώλεια και κοχλιακά </a:t>
            </a:r>
            <a:r>
              <a:rPr lang="el-GR" dirty="0" smtClean="0">
                <a:latin typeface="Arial" panose="020B0604020202020204" pitchFamily="34" charset="0"/>
                <a:cs typeface="Arial" panose="020B0604020202020204" pitchFamily="34" charset="0"/>
              </a:rPr>
              <a:t>εμφυτεύματα</a:t>
            </a:r>
          </a:p>
          <a:p>
            <a:pPr algn="just">
              <a:buClr>
                <a:srgbClr val="1B79FD"/>
              </a:buClr>
            </a:pPr>
            <a:r>
              <a:rPr lang="el-GR" dirty="0" smtClean="0">
                <a:latin typeface="Arial" panose="020B0604020202020204" pitchFamily="34" charset="0"/>
                <a:cs typeface="Arial" panose="020B0604020202020204" pitchFamily="34" charset="0"/>
              </a:rPr>
              <a:t>Περιβαλλοντική </a:t>
            </a:r>
            <a:r>
              <a:rPr lang="el-GR" dirty="0">
                <a:latin typeface="Arial" panose="020B0604020202020204" pitchFamily="34" charset="0"/>
                <a:cs typeface="Arial" panose="020B0604020202020204" pitchFamily="34" charset="0"/>
              </a:rPr>
              <a:t>διαχείριση της ακοής και πρόληψη των προβλημάτων </a:t>
            </a:r>
            <a:r>
              <a:rPr lang="el-GR" dirty="0" smtClean="0">
                <a:latin typeface="Arial" panose="020B0604020202020204" pitchFamily="34" charset="0"/>
                <a:cs typeface="Arial" panose="020B0604020202020204" pitchFamily="34" charset="0"/>
              </a:rPr>
              <a:t>ακοής</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592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880110"/>
            <a:ext cx="4760785" cy="731520"/>
          </a:xfrm>
        </p:spPr>
        <p:txBody>
          <a:bodyPr>
            <a:normAutofit fontScale="90000"/>
          </a:bodyPr>
          <a:lstStyle/>
          <a:p>
            <a:pPr algn="ctr"/>
            <a:r>
              <a:rPr lang="el-GR" b="1" dirty="0" smtClean="0">
                <a:latin typeface="Arial" panose="020B0604020202020204" pitchFamily="34" charset="0"/>
                <a:cs typeface="Arial" panose="020B0604020202020204" pitchFamily="34" charset="0"/>
              </a:rPr>
              <a:t>Πρακτική Άσκηση</a:t>
            </a:r>
            <a:br>
              <a:rPr lang="el-GR" b="1" dirty="0" smtClean="0">
                <a:latin typeface="Arial" panose="020B0604020202020204" pitchFamily="34" charset="0"/>
                <a:cs typeface="Arial" panose="020B0604020202020204" pitchFamily="34" charset="0"/>
              </a:rPr>
            </a:br>
            <a:r>
              <a:rPr lang="el-GR" sz="1600" b="1" dirty="0" smtClean="0">
                <a:solidFill>
                  <a:schemeClr val="accent2">
                    <a:lumMod val="75000"/>
                  </a:schemeClr>
                </a:solidFill>
                <a:latin typeface="Arial" panose="020B0604020202020204" pitchFamily="34" charset="0"/>
                <a:cs typeface="Arial" panose="020B0604020202020204" pitchFamily="34" charset="0"/>
              </a:rPr>
              <a:t>Διδάσκων: Ιωάννης Βογινδρούκας</a:t>
            </a:r>
            <a:br>
              <a:rPr lang="el-GR" sz="1600" b="1" dirty="0" smtClean="0">
                <a:solidFill>
                  <a:schemeClr val="accent2">
                    <a:lumMod val="75000"/>
                  </a:schemeClr>
                </a:solidFill>
                <a:latin typeface="Arial" panose="020B0604020202020204" pitchFamily="34" charset="0"/>
                <a:cs typeface="Arial" panose="020B0604020202020204" pitchFamily="34" charset="0"/>
              </a:rPr>
            </a:br>
            <a:endParaRPr lang="el-GR" sz="1600" b="1" dirty="0">
              <a:solidFill>
                <a:schemeClr val="accent2">
                  <a:lumMod val="75000"/>
                </a:schemeClr>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320040" y="2080260"/>
            <a:ext cx="5086350" cy="6869430"/>
          </a:xfrm>
        </p:spPr>
        <p:txBody>
          <a:bodyPr>
            <a:normAutofit/>
          </a:bodyPr>
          <a:lstStyle/>
          <a:p>
            <a:pPr marL="0" indent="0" algn="just">
              <a:buNone/>
            </a:pPr>
            <a:r>
              <a:rPr lang="el-GR" dirty="0" smtClean="0">
                <a:latin typeface="Arial" panose="020B0604020202020204" pitchFamily="34" charset="0"/>
                <a:cs typeface="Arial" panose="020B0604020202020204" pitchFamily="34" charset="0"/>
              </a:rPr>
              <a:t>Η </a:t>
            </a:r>
            <a:r>
              <a:rPr lang="el-GR" dirty="0">
                <a:latin typeface="Arial" panose="020B0604020202020204" pitchFamily="34" charset="0"/>
                <a:cs typeface="Arial" panose="020B0604020202020204" pitchFamily="34" charset="0"/>
              </a:rPr>
              <a:t>Πρακτική άσκηση έχει ως στόχο την </a:t>
            </a:r>
            <a:r>
              <a:rPr lang="el-GR" dirty="0" smtClean="0">
                <a:latin typeface="Arial" panose="020B0604020202020204" pitchFamily="34" charset="0"/>
                <a:cs typeface="Arial" panose="020B0604020202020204" pitchFamily="34" charset="0"/>
              </a:rPr>
              <a:t>εξοικείωση των </a:t>
            </a:r>
            <a:r>
              <a:rPr lang="el-GR" dirty="0">
                <a:latin typeface="Arial" panose="020B0604020202020204" pitchFamily="34" charset="0"/>
                <a:cs typeface="Arial" panose="020B0604020202020204" pitchFamily="34" charset="0"/>
              </a:rPr>
              <a:t>μεταπτυχιακών </a:t>
            </a:r>
            <a:r>
              <a:rPr lang="el-GR" dirty="0" smtClean="0">
                <a:latin typeface="Arial" panose="020B0604020202020204" pitchFamily="34" charset="0"/>
                <a:cs typeface="Arial" panose="020B0604020202020204" pitchFamily="34" charset="0"/>
              </a:rPr>
              <a:t>φοιτητών/τριών </a:t>
            </a:r>
            <a:r>
              <a:rPr lang="el-GR" dirty="0">
                <a:latin typeface="Arial" panose="020B0604020202020204" pitchFamily="34" charset="0"/>
                <a:cs typeface="Arial" panose="020B0604020202020204" pitchFamily="34" charset="0"/>
              </a:rPr>
              <a:t>με τους </a:t>
            </a:r>
            <a:r>
              <a:rPr lang="el-GR" dirty="0" smtClean="0">
                <a:latin typeface="Arial" panose="020B0604020202020204" pitchFamily="34" charset="0"/>
                <a:cs typeface="Arial" panose="020B0604020202020204" pitchFamily="34" charset="0"/>
              </a:rPr>
              <a:t>τρόπους αξιολόγησης </a:t>
            </a:r>
            <a:r>
              <a:rPr lang="el-GR" dirty="0">
                <a:latin typeface="Arial" panose="020B0604020202020204" pitchFamily="34" charset="0"/>
                <a:cs typeface="Arial" panose="020B0604020202020204" pitchFamily="34" charset="0"/>
              </a:rPr>
              <a:t>και λογοθεραπευτικής παρέμβασης </a:t>
            </a:r>
            <a:r>
              <a:rPr lang="el-GR" dirty="0" smtClean="0">
                <a:latin typeface="Arial" panose="020B0604020202020204" pitchFamily="34" charset="0"/>
                <a:cs typeface="Arial" panose="020B0604020202020204" pitchFamily="34" charset="0"/>
              </a:rPr>
              <a:t>σε άτομα</a:t>
            </a:r>
            <a:r>
              <a:rPr lang="el-GR" dirty="0">
                <a:latin typeface="Arial" panose="020B0604020202020204" pitchFamily="34" charset="0"/>
                <a:cs typeface="Arial" panose="020B0604020202020204" pitchFamily="34" charset="0"/>
              </a:rPr>
              <a:t>, κυρίως παιδιά, με διαταραχές επικοινωνίας </a:t>
            </a:r>
            <a:r>
              <a:rPr lang="el-GR" dirty="0" smtClean="0">
                <a:latin typeface="Arial" panose="020B0604020202020204" pitchFamily="34" charset="0"/>
                <a:cs typeface="Arial" panose="020B0604020202020204" pitchFamily="34" charset="0"/>
              </a:rPr>
              <a:t>και κατάποσης</a:t>
            </a:r>
            <a:r>
              <a:rPr lang="el-GR" dirty="0">
                <a:latin typeface="Arial" panose="020B0604020202020204" pitchFamily="34" charset="0"/>
                <a:cs typeface="Arial" panose="020B0604020202020204" pitchFamily="34" charset="0"/>
              </a:rPr>
              <a:t>.</a:t>
            </a: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Η </a:t>
            </a:r>
            <a:r>
              <a:rPr lang="el-GR" dirty="0">
                <a:latin typeface="Arial" panose="020B0604020202020204" pitchFamily="34" charset="0"/>
                <a:cs typeface="Arial" panose="020B0604020202020204" pitchFamily="34" charset="0"/>
              </a:rPr>
              <a:t>πρακτική άσκηση γίνεται σε δημόσιους ή </a:t>
            </a:r>
            <a:r>
              <a:rPr lang="el-GR" dirty="0" smtClean="0">
                <a:latin typeface="Arial" panose="020B0604020202020204" pitchFamily="34" charset="0"/>
                <a:cs typeface="Arial" panose="020B0604020202020204" pitchFamily="34" charset="0"/>
              </a:rPr>
              <a:t>άλλους μη </a:t>
            </a:r>
            <a:r>
              <a:rPr lang="el-GR" dirty="0">
                <a:latin typeface="Arial" panose="020B0604020202020204" pitchFamily="34" charset="0"/>
                <a:cs typeface="Arial" panose="020B0604020202020204" pitchFamily="34" charset="0"/>
              </a:rPr>
              <a:t>κερδοσκοπικούς φορείς όπου υπάρχουν άτομα </a:t>
            </a:r>
            <a:r>
              <a:rPr lang="el-GR" dirty="0" smtClean="0">
                <a:latin typeface="Arial" panose="020B0604020202020204" pitchFamily="34" charset="0"/>
                <a:cs typeface="Arial" panose="020B0604020202020204" pitchFamily="34" charset="0"/>
              </a:rPr>
              <a:t>με διαταραχές </a:t>
            </a:r>
            <a:r>
              <a:rPr lang="el-GR" dirty="0">
                <a:latin typeface="Arial" panose="020B0604020202020204" pitchFamily="34" charset="0"/>
                <a:cs typeface="Arial" panose="020B0604020202020204" pitchFamily="34" charset="0"/>
              </a:rPr>
              <a:t>επικοινωνίας (λόγου, ακοής, ομιλίας), </a:t>
            </a:r>
            <a:r>
              <a:rPr lang="el-GR" dirty="0" smtClean="0">
                <a:latin typeface="Arial" panose="020B0604020202020204" pitchFamily="34" charset="0"/>
                <a:cs typeface="Arial" panose="020B0604020202020204" pitchFamily="34" charset="0"/>
              </a:rPr>
              <a:t>και κατάποσης</a:t>
            </a:r>
            <a:r>
              <a:rPr lang="el-GR" dirty="0">
                <a:latin typeface="Arial" panose="020B0604020202020204" pitchFamily="34" charset="0"/>
                <a:cs typeface="Arial" panose="020B0604020202020204" pitchFamily="34" charset="0"/>
              </a:rPr>
              <a:t>. Ειδικότερα, μπορεί να υλοποιηθεί σε σχολικές μονάδες ειδικής ή γενικής αγωγής όπου </a:t>
            </a:r>
            <a:r>
              <a:rPr lang="el-GR" dirty="0" smtClean="0">
                <a:latin typeface="Arial" panose="020B0604020202020204" pitchFamily="34" charset="0"/>
                <a:cs typeface="Arial" panose="020B0604020202020204" pitchFamily="34" charset="0"/>
              </a:rPr>
              <a:t>φοιτούν μαθητές/τριες </a:t>
            </a:r>
            <a:r>
              <a:rPr lang="el-GR" dirty="0">
                <a:latin typeface="Arial" panose="020B0604020202020204" pitchFamily="34" charset="0"/>
                <a:cs typeface="Arial" panose="020B0604020202020204" pitchFamily="34" charset="0"/>
              </a:rPr>
              <a:t>με αναπηρίες ή και ειδικές </a:t>
            </a:r>
            <a:r>
              <a:rPr lang="el-GR" dirty="0" smtClean="0">
                <a:latin typeface="Arial" panose="020B0604020202020204" pitchFamily="34" charset="0"/>
                <a:cs typeface="Arial" panose="020B0604020202020204" pitchFamily="34" charset="0"/>
              </a:rPr>
              <a:t>εκπαιδευτικές ανάγκες </a:t>
            </a:r>
            <a:r>
              <a:rPr lang="el-GR" dirty="0">
                <a:latin typeface="Arial" panose="020B0604020202020204" pitchFamily="34" charset="0"/>
                <a:cs typeface="Arial" panose="020B0604020202020204" pitchFamily="34" charset="0"/>
              </a:rPr>
              <a:t>ως προς το λόγο, την ομιλία, την </a:t>
            </a:r>
            <a:r>
              <a:rPr lang="el-GR" dirty="0" smtClean="0">
                <a:latin typeface="Arial" panose="020B0604020202020204" pitchFamily="34" charset="0"/>
                <a:cs typeface="Arial" panose="020B0604020202020204" pitchFamily="34" charset="0"/>
              </a:rPr>
              <a:t>επικοινωνία, την </a:t>
            </a:r>
            <a:r>
              <a:rPr lang="el-GR" dirty="0">
                <a:latin typeface="Arial" panose="020B0604020202020204" pitchFamily="34" charset="0"/>
                <a:cs typeface="Arial" panose="020B0604020202020204" pitchFamily="34" charset="0"/>
              </a:rPr>
              <a:t>ακοή και την κατάποση.</a:t>
            </a: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Η </a:t>
            </a:r>
            <a:r>
              <a:rPr lang="el-GR" dirty="0">
                <a:latin typeface="Arial" panose="020B0604020202020204" pitchFamily="34" charset="0"/>
                <a:cs typeface="Arial" panose="020B0604020202020204" pitchFamily="34" charset="0"/>
              </a:rPr>
              <a:t>πρακτική άσκηση είναι ατομική για κάθε μεταπτυχιακό/ή </a:t>
            </a:r>
            <a:r>
              <a:rPr lang="el-GR" dirty="0" smtClean="0">
                <a:latin typeface="Arial" panose="020B0604020202020204" pitchFamily="34" charset="0"/>
                <a:cs typeface="Arial" panose="020B0604020202020204" pitchFamily="34" charset="0"/>
              </a:rPr>
              <a:t>φοιτητή/τρια </a:t>
            </a:r>
            <a:r>
              <a:rPr lang="el-GR" dirty="0">
                <a:latin typeface="Arial" panose="020B0604020202020204" pitchFamily="34" charset="0"/>
                <a:cs typeface="Arial" panose="020B0604020202020204" pitchFamily="34" charset="0"/>
              </a:rPr>
              <a:t>και γίνεται με ατομική </a:t>
            </a:r>
            <a:r>
              <a:rPr lang="el-GR" dirty="0" smtClean="0">
                <a:latin typeface="Arial" panose="020B0604020202020204" pitchFamily="34" charset="0"/>
                <a:cs typeface="Arial" panose="020B0604020202020204" pitchFamily="34" charset="0"/>
              </a:rPr>
              <a:t>ή/και ομαδική </a:t>
            </a:r>
            <a:r>
              <a:rPr lang="el-GR" dirty="0">
                <a:latin typeface="Arial" panose="020B0604020202020204" pitchFamily="34" charset="0"/>
                <a:cs typeface="Arial" panose="020B0604020202020204" pitchFamily="34" charset="0"/>
              </a:rPr>
              <a:t>εποπτεία από επόπτες </a:t>
            </a:r>
            <a:r>
              <a:rPr lang="el-GR" dirty="0" smtClean="0">
                <a:latin typeface="Arial" panose="020B0604020202020204" pitchFamily="34" charset="0"/>
                <a:cs typeface="Arial" panose="020B0604020202020204" pitchFamily="34" charset="0"/>
              </a:rPr>
              <a:t>λογοθεραπευτές/τριες που </a:t>
            </a:r>
            <a:r>
              <a:rPr lang="el-GR" dirty="0">
                <a:latin typeface="Arial" panose="020B0604020202020204" pitchFamily="34" charset="0"/>
                <a:cs typeface="Arial" panose="020B0604020202020204" pitchFamily="34" charset="0"/>
              </a:rPr>
              <a:t>ορίζονται από την Ε.Δ.Ε. και προσλαμβάνονται </a:t>
            </a:r>
            <a:r>
              <a:rPr lang="el-GR" dirty="0" smtClean="0">
                <a:latin typeface="Arial" panose="020B0604020202020204" pitchFamily="34" charset="0"/>
                <a:cs typeface="Arial" panose="020B0604020202020204" pitchFamily="34" charset="0"/>
              </a:rPr>
              <a:t>ως μέλη </a:t>
            </a:r>
            <a:r>
              <a:rPr lang="el-GR" dirty="0">
                <a:latin typeface="Arial" panose="020B0604020202020204" pitchFamily="34" charset="0"/>
                <a:cs typeface="Arial" panose="020B0604020202020204" pitchFamily="34" charset="0"/>
              </a:rPr>
              <a:t>του διδακτικού προσωπικού του </a:t>
            </a:r>
            <a:r>
              <a:rPr lang="el-GR" dirty="0" smtClean="0">
                <a:latin typeface="Arial" panose="020B0604020202020204" pitchFamily="34" charset="0"/>
                <a:cs typeface="Arial" panose="020B0604020202020204" pitchFamily="34" charset="0"/>
              </a:rPr>
              <a:t>ΔΔΠΜΣ. Περιλαμβάνει </a:t>
            </a:r>
            <a:r>
              <a:rPr lang="el-GR" dirty="0">
                <a:latin typeface="Arial" panose="020B0604020202020204" pitchFamily="34" charset="0"/>
                <a:cs typeface="Arial" panose="020B0604020202020204" pitchFamily="34" charset="0"/>
              </a:rPr>
              <a:t>ολιγόωρα </a:t>
            </a:r>
            <a:r>
              <a:rPr lang="el-GR" dirty="0" smtClean="0">
                <a:latin typeface="Arial" panose="020B0604020202020204" pitchFamily="34" charset="0"/>
                <a:cs typeface="Arial" panose="020B0604020202020204" pitchFamily="34" charset="0"/>
              </a:rPr>
              <a:t>σεμινάρια και </a:t>
            </a:r>
            <a:r>
              <a:rPr lang="el-GR" dirty="0">
                <a:latin typeface="Arial" panose="020B0604020202020204" pitchFamily="34" charset="0"/>
                <a:cs typeface="Arial" panose="020B0604020202020204" pitchFamily="34" charset="0"/>
              </a:rPr>
              <a:t>φροντιστηριακές, εργαστηριακές ασκήσεις, παρατήρηση, σχεδιασμό και υλοποίηση </a:t>
            </a:r>
            <a:r>
              <a:rPr lang="el-GR" dirty="0" smtClean="0">
                <a:latin typeface="Arial" panose="020B0604020202020204" pitchFamily="34" charset="0"/>
                <a:cs typeface="Arial" panose="020B0604020202020204" pitchFamily="34" charset="0"/>
              </a:rPr>
              <a:t>λογοθεραπευτικών παρεμβάσεων </a:t>
            </a:r>
            <a:r>
              <a:rPr lang="el-GR" dirty="0">
                <a:latin typeface="Arial" panose="020B0604020202020204" pitchFamily="34" charset="0"/>
                <a:cs typeface="Arial" panose="020B0604020202020204" pitchFamily="34" charset="0"/>
              </a:rPr>
              <a:t>και τρόπων αξιολόγησης. </a:t>
            </a:r>
            <a:endParaRPr lang="el-GR" dirty="0" smtClean="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Τα εργαλεία αξιολόγησης </a:t>
            </a:r>
            <a:r>
              <a:rPr lang="el-GR" dirty="0">
                <a:latin typeface="Arial" panose="020B0604020202020204" pitchFamily="34" charset="0"/>
                <a:cs typeface="Arial" panose="020B0604020202020204" pitchFamily="34" charset="0"/>
              </a:rPr>
              <a:t>των ατόμων ή μαθητών/τριών, οι </a:t>
            </a:r>
            <a:r>
              <a:rPr lang="el-GR" dirty="0" smtClean="0">
                <a:latin typeface="Arial" panose="020B0604020202020204" pitchFamily="34" charset="0"/>
                <a:cs typeface="Arial" panose="020B0604020202020204" pitchFamily="34" charset="0"/>
              </a:rPr>
              <a:t>στόχοι, οι </a:t>
            </a:r>
            <a:r>
              <a:rPr lang="el-GR" dirty="0">
                <a:latin typeface="Arial" panose="020B0604020202020204" pitchFamily="34" charset="0"/>
                <a:cs typeface="Arial" panose="020B0604020202020204" pitchFamily="34" charset="0"/>
              </a:rPr>
              <a:t>δραστηριότητες και το υλικό καθώς και η </a:t>
            </a:r>
            <a:r>
              <a:rPr lang="el-GR" dirty="0" smtClean="0">
                <a:latin typeface="Arial" panose="020B0604020202020204" pitchFamily="34" charset="0"/>
                <a:cs typeface="Arial" panose="020B0604020202020204" pitchFamily="34" charset="0"/>
              </a:rPr>
              <a:t>αποτίμηση της </a:t>
            </a:r>
            <a:r>
              <a:rPr lang="el-GR" dirty="0">
                <a:latin typeface="Arial" panose="020B0604020202020204" pitchFamily="34" charset="0"/>
                <a:cs typeface="Arial" panose="020B0604020202020204" pitchFamily="34" charset="0"/>
              </a:rPr>
              <a:t>προόδου των λογοθεραπευτικών </a:t>
            </a:r>
            <a:r>
              <a:rPr lang="el-GR" dirty="0" smtClean="0">
                <a:latin typeface="Arial" panose="020B0604020202020204" pitchFamily="34" charset="0"/>
                <a:cs typeface="Arial" panose="020B0604020202020204" pitchFamily="34" charset="0"/>
              </a:rPr>
              <a:t>δραστηριοτήτων καταγράφονται </a:t>
            </a:r>
            <a:r>
              <a:rPr lang="el-GR" dirty="0">
                <a:latin typeface="Arial" panose="020B0604020202020204" pitchFamily="34" charset="0"/>
                <a:cs typeface="Arial" panose="020B0604020202020204" pitchFamily="34" charset="0"/>
              </a:rPr>
              <a:t>σε φύλλα παρατήρησης και οργανώνονται σε εργασία η οποία παραδίδεται στον/ην </a:t>
            </a:r>
            <a:r>
              <a:rPr lang="el-GR" dirty="0" smtClean="0">
                <a:latin typeface="Arial" panose="020B0604020202020204" pitchFamily="34" charset="0"/>
                <a:cs typeface="Arial" panose="020B0604020202020204" pitchFamily="34" charset="0"/>
              </a:rPr>
              <a:t>επόπτη/τρια </a:t>
            </a:r>
            <a:r>
              <a:rPr lang="el-GR" dirty="0">
                <a:latin typeface="Arial" panose="020B0604020202020204" pitchFamily="34" charset="0"/>
                <a:cs typeface="Arial" panose="020B0604020202020204" pitchFamily="34" charset="0"/>
              </a:rPr>
              <a:t>στο τέλος του εξαμήνου και αξιολογείται από επιτροπές αξιολόγησης για τη βαθμολόγηση της </a:t>
            </a:r>
            <a:r>
              <a:rPr lang="el-GR" dirty="0" smtClean="0">
                <a:latin typeface="Arial" panose="020B0604020202020204" pitchFamily="34" charset="0"/>
                <a:cs typeface="Arial" panose="020B0604020202020204" pitchFamily="34" charset="0"/>
              </a:rPr>
              <a:t>Πρακτικής Άσκησης </a:t>
            </a:r>
            <a:r>
              <a:rPr lang="el-GR" dirty="0">
                <a:latin typeface="Arial" panose="020B0604020202020204" pitchFamily="34" charset="0"/>
                <a:cs typeface="Arial" panose="020B0604020202020204" pitchFamily="34" charset="0"/>
              </a:rPr>
              <a:t>στην οποία συμμετέχουν ο επόπτης λογοθεραπευτής και ένα άλλο μέλος του διδακτικού </a:t>
            </a:r>
            <a:r>
              <a:rPr lang="el-GR" dirty="0" smtClean="0">
                <a:latin typeface="Arial" panose="020B0604020202020204" pitchFamily="34" charset="0"/>
                <a:cs typeface="Arial" panose="020B0604020202020204" pitchFamily="34" charset="0"/>
              </a:rPr>
              <a:t>προσωπικού του </a:t>
            </a:r>
            <a:r>
              <a:rPr lang="el-GR" dirty="0">
                <a:latin typeface="Arial" panose="020B0604020202020204" pitchFamily="34" charset="0"/>
                <a:cs typeface="Arial" panose="020B0604020202020204" pitchFamily="34" charset="0"/>
              </a:rPr>
              <a:t>ΔΔΠΜΣ με συναφή εμπειρία.</a:t>
            </a:r>
          </a:p>
          <a:p>
            <a:pPr marL="0" indent="0" algn="just">
              <a:buNone/>
            </a:pPr>
            <a:endParaRPr lang="el-GR" dirty="0"/>
          </a:p>
        </p:txBody>
      </p:sp>
    </p:spTree>
    <p:extLst>
      <p:ext uri="{BB962C8B-B14F-4D97-AF65-F5344CB8AC3E}">
        <p14:creationId xmlns:p14="http://schemas.microsoft.com/office/powerpoint/2010/main" val="42926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404000"/>
            <a:ext cx="4760785" cy="868680"/>
          </a:xfrm>
        </p:spPr>
        <p:txBody>
          <a:bodyPr>
            <a:noAutofit/>
          </a:bodyPr>
          <a:lstStyle/>
          <a:p>
            <a:pPr algn="ctr"/>
            <a:r>
              <a:rPr lang="el-GR" sz="2800" dirty="0">
                <a:solidFill>
                  <a:schemeClr val="accent2">
                    <a:lumMod val="50000"/>
                  </a:schemeClr>
                </a:solidFill>
                <a:latin typeface="Arial" panose="020B0604020202020204" pitchFamily="34" charset="0"/>
                <a:cs typeface="Arial" panose="020B0604020202020204" pitchFamily="34" charset="0"/>
              </a:rPr>
              <a:t>Συγκριτικά </a:t>
            </a:r>
            <a:r>
              <a:rPr lang="el-GR" sz="2800" dirty="0" smtClean="0">
                <a:solidFill>
                  <a:schemeClr val="accent2">
                    <a:lumMod val="50000"/>
                  </a:schemeClr>
                </a:solidFill>
                <a:latin typeface="Arial" panose="020B0604020202020204" pitchFamily="34" charset="0"/>
                <a:cs typeface="Arial" panose="020B0604020202020204" pitchFamily="34" charset="0"/>
              </a:rPr>
              <a:t>πλεονεκτήματα</a:t>
            </a:r>
            <a:r>
              <a:rPr lang="el-GR" sz="2800" dirty="0">
                <a:solidFill>
                  <a:schemeClr val="accent2">
                    <a:lumMod val="50000"/>
                  </a:schemeClr>
                </a:solidFill>
                <a:latin typeface="Arial" panose="020B0604020202020204" pitchFamily="34" charset="0"/>
                <a:cs typeface="Arial" panose="020B0604020202020204" pitchFamily="34" charset="0"/>
              </a:rPr>
              <a:t/>
            </a:r>
            <a:br>
              <a:rPr lang="el-GR" sz="2800" dirty="0">
                <a:solidFill>
                  <a:schemeClr val="accent2">
                    <a:lumMod val="50000"/>
                  </a:schemeClr>
                </a:solidFill>
                <a:latin typeface="Arial" panose="020B0604020202020204" pitchFamily="34" charset="0"/>
                <a:cs typeface="Arial" panose="020B0604020202020204" pitchFamily="34" charset="0"/>
              </a:rPr>
            </a:br>
            <a:endParaRPr lang="el-GR" sz="2800" dirty="0">
              <a:solidFill>
                <a:schemeClr val="accent2">
                  <a:lumMod val="50000"/>
                </a:schemeClr>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217170" y="2272680"/>
            <a:ext cx="5280660" cy="6757020"/>
          </a:xfrm>
        </p:spPr>
        <p:txBody>
          <a:bodyPr>
            <a:normAutofit/>
          </a:bodyPr>
          <a:lstStyle/>
          <a:p>
            <a:pPr marL="0" indent="0" algn="just">
              <a:buNone/>
            </a:pPr>
            <a:r>
              <a:rPr lang="el-GR" sz="1800" dirty="0">
                <a:latin typeface="Arial" panose="020B0604020202020204" pitchFamily="34" charset="0"/>
                <a:cs typeface="Arial" panose="020B0604020202020204" pitchFamily="34" charset="0"/>
              </a:rPr>
              <a:t>Είναι το μοναδικό μεταπτυχιακό πρόγραμμα στη Βόρεια Ελλάδα που </a:t>
            </a:r>
            <a:r>
              <a:rPr lang="el-GR" sz="1800" dirty="0" smtClean="0">
                <a:latin typeface="Arial" panose="020B0604020202020204" pitchFamily="34" charset="0"/>
                <a:cs typeface="Arial" panose="020B0604020202020204" pitchFamily="34" charset="0"/>
              </a:rPr>
              <a:t>προσφέρει όλα τα παρακάτω:</a:t>
            </a:r>
          </a:p>
          <a:p>
            <a:pPr marL="0" indent="0" algn="just">
              <a:buNone/>
            </a:pPr>
            <a:endParaRPr lang="el-GR" sz="1800" dirty="0">
              <a:latin typeface="Arial" panose="020B0604020202020204" pitchFamily="34" charset="0"/>
              <a:cs typeface="Arial" panose="020B0604020202020204" pitchFamily="34" charset="0"/>
            </a:endParaRPr>
          </a:p>
          <a:p>
            <a:pPr algn="just"/>
            <a:r>
              <a:rPr lang="el-GR" sz="1800" dirty="0">
                <a:latin typeface="Arial" panose="020B0604020202020204" pitchFamily="34" charset="0"/>
                <a:cs typeface="Arial" panose="020B0604020202020204" pitchFamily="34" charset="0"/>
              </a:rPr>
              <a:t>υ</a:t>
            </a:r>
            <a:r>
              <a:rPr lang="el-GR" sz="1800" dirty="0" smtClean="0">
                <a:latin typeface="Arial" panose="020B0604020202020204" pitchFamily="34" charset="0"/>
                <a:cs typeface="Arial" panose="020B0604020202020204" pitchFamily="34" charset="0"/>
              </a:rPr>
              <a:t>ψηλού </a:t>
            </a:r>
            <a:r>
              <a:rPr lang="el-GR" sz="1800" dirty="0">
                <a:latin typeface="Arial" panose="020B0604020202020204" pitchFamily="34" charset="0"/>
                <a:cs typeface="Arial" panose="020B0604020202020204" pitchFamily="34" charset="0"/>
              </a:rPr>
              <a:t>βαθμού επιστημονική κατάρτιση από επιστήμονες με εξειδίκευση στα διάφορα αντικείμενα του προγράμματος, από ιδρύματα της ημεδαπής και </a:t>
            </a:r>
            <a:r>
              <a:rPr lang="el-GR" sz="1800" dirty="0" smtClean="0">
                <a:latin typeface="Arial" panose="020B0604020202020204" pitchFamily="34" charset="0"/>
                <a:cs typeface="Arial" panose="020B0604020202020204" pitchFamily="34" charset="0"/>
              </a:rPr>
              <a:t>αλλοδαπής</a:t>
            </a:r>
            <a:endParaRPr lang="el-GR" sz="1800" dirty="0">
              <a:latin typeface="Arial" panose="020B0604020202020204" pitchFamily="34" charset="0"/>
              <a:cs typeface="Arial" panose="020B0604020202020204" pitchFamily="34" charset="0"/>
            </a:endParaRPr>
          </a:p>
          <a:p>
            <a:pPr algn="just"/>
            <a:r>
              <a:rPr lang="el-GR" sz="1800" dirty="0" smtClean="0">
                <a:latin typeface="Arial" panose="020B0604020202020204" pitchFamily="34" charset="0"/>
                <a:cs typeface="Arial" panose="020B0604020202020204" pitchFamily="34" charset="0"/>
              </a:rPr>
              <a:t>εξειδικευμένες </a:t>
            </a:r>
            <a:r>
              <a:rPr lang="el-GR" sz="1800" dirty="0">
                <a:latin typeface="Arial" panose="020B0604020202020204" pitchFamily="34" charset="0"/>
                <a:cs typeface="Arial" panose="020B0604020202020204" pitchFamily="34" charset="0"/>
              </a:rPr>
              <a:t>γνώσεις και δεξιότητες 	στις διαταραχές της επικοινωνίας </a:t>
            </a:r>
          </a:p>
          <a:p>
            <a:pPr algn="just"/>
            <a:r>
              <a:rPr lang="el-GR" sz="1800" dirty="0">
                <a:latin typeface="Arial" panose="020B0604020202020204" pitchFamily="34" charset="0"/>
                <a:cs typeface="Arial" panose="020B0604020202020204" pitchFamily="34" charset="0"/>
              </a:rPr>
              <a:t> </a:t>
            </a:r>
            <a:r>
              <a:rPr lang="el-GR" sz="1800" dirty="0" smtClean="0">
                <a:latin typeface="Arial" panose="020B0604020202020204" pitchFamily="34" charset="0"/>
                <a:cs typeface="Arial" panose="020B0604020202020204" pitchFamily="34" charset="0"/>
              </a:rPr>
              <a:t>διδασκαλία </a:t>
            </a:r>
            <a:r>
              <a:rPr lang="el-GR" sz="1800" dirty="0">
                <a:latin typeface="Arial" panose="020B0604020202020204" pitchFamily="34" charset="0"/>
                <a:cs typeface="Arial" panose="020B0604020202020204" pitchFamily="34" charset="0"/>
              </a:rPr>
              <a:t>από καταξιωμένους </a:t>
            </a:r>
            <a:r>
              <a:rPr lang="el-GR" sz="1800" dirty="0" smtClean="0">
                <a:latin typeface="Arial" panose="020B0604020202020204" pitchFamily="34" charset="0"/>
                <a:cs typeface="Arial" panose="020B0604020202020204" pitchFamily="34" charset="0"/>
              </a:rPr>
              <a:t>καθηγητές</a:t>
            </a:r>
            <a:r>
              <a:rPr lang="el-GR" sz="1800" dirty="0">
                <a:latin typeface="Arial" panose="020B0604020202020204" pitchFamily="34" charset="0"/>
                <a:cs typeface="Arial" panose="020B0604020202020204" pitchFamily="34" charset="0"/>
              </a:rPr>
              <a:t> με πλούσιο ερευνητικό έργο</a:t>
            </a:r>
          </a:p>
          <a:p>
            <a:pPr algn="just"/>
            <a:r>
              <a:rPr lang="el-GR" sz="1800" dirty="0">
                <a:latin typeface="Arial" panose="020B0604020202020204" pitchFamily="34" charset="0"/>
                <a:cs typeface="Arial" panose="020B0604020202020204" pitchFamily="34" charset="0"/>
              </a:rPr>
              <a:t> </a:t>
            </a:r>
            <a:r>
              <a:rPr lang="el-GR" sz="1800" dirty="0" smtClean="0">
                <a:latin typeface="Arial" panose="020B0604020202020204" pitchFamily="34" charset="0"/>
                <a:cs typeface="Arial" panose="020B0604020202020204" pitchFamily="34" charset="0"/>
              </a:rPr>
              <a:t>δυνατότητα </a:t>
            </a:r>
            <a:r>
              <a:rPr lang="el-GR" sz="1800" dirty="0">
                <a:latin typeface="Arial" panose="020B0604020202020204" pitchFamily="34" charset="0"/>
                <a:cs typeface="Arial" panose="020B0604020202020204" pitchFamily="34" charset="0"/>
              </a:rPr>
              <a:t>έρευνας σε 3 εργαστήρια και 	</a:t>
            </a:r>
            <a:r>
              <a:rPr lang="el-GR" sz="1800" dirty="0" smtClean="0">
                <a:latin typeface="Arial" panose="020B0604020202020204" pitchFamily="34" charset="0"/>
                <a:cs typeface="Arial" panose="020B0604020202020204" pitchFamily="34" charset="0"/>
              </a:rPr>
              <a:t>2  	πανεπιστημιακές κλινικές </a:t>
            </a:r>
            <a:endParaRPr lang="el-GR" sz="1800" dirty="0">
              <a:latin typeface="Arial" panose="020B0604020202020204" pitchFamily="34" charset="0"/>
              <a:cs typeface="Arial" panose="020B0604020202020204" pitchFamily="34" charset="0"/>
            </a:endParaRPr>
          </a:p>
          <a:p>
            <a:pPr algn="just"/>
            <a:r>
              <a:rPr lang="el-GR" sz="1800" dirty="0">
                <a:latin typeface="Arial" panose="020B0604020202020204" pitchFamily="34" charset="0"/>
                <a:cs typeface="Arial" panose="020B0604020202020204" pitchFamily="34" charset="0"/>
              </a:rPr>
              <a:t> </a:t>
            </a:r>
            <a:r>
              <a:rPr lang="el-GR" sz="1800" dirty="0" smtClean="0">
                <a:latin typeface="Arial" panose="020B0604020202020204" pitchFamily="34" charset="0"/>
                <a:cs typeface="Arial" panose="020B0604020202020204" pitchFamily="34" charset="0"/>
              </a:rPr>
              <a:t>πρακτική </a:t>
            </a:r>
            <a:r>
              <a:rPr lang="el-GR" sz="1800" dirty="0">
                <a:latin typeface="Arial" panose="020B0604020202020204" pitchFamily="34" charset="0"/>
                <a:cs typeface="Arial" panose="020B0604020202020204" pitchFamily="34" charset="0"/>
              </a:rPr>
              <a:t>άσκηση σε  σχολεία, κλινικές, 	κέντρα ψυχικής υγείας, ειδικά σχολεία</a:t>
            </a:r>
          </a:p>
          <a:p>
            <a:pPr algn="just"/>
            <a:r>
              <a:rPr lang="el-GR" sz="1800" dirty="0">
                <a:latin typeface="Arial" panose="020B0604020202020204" pitchFamily="34" charset="0"/>
                <a:cs typeface="Arial" panose="020B0604020202020204" pitchFamily="34" charset="0"/>
              </a:rPr>
              <a:t> </a:t>
            </a:r>
            <a:r>
              <a:rPr lang="el-GR" sz="1800" dirty="0" smtClean="0">
                <a:latin typeface="Arial" panose="020B0604020202020204" pitchFamily="34" charset="0"/>
                <a:cs typeface="Arial" panose="020B0604020202020204" pitchFamily="34" charset="0"/>
              </a:rPr>
              <a:t>κατοχυρωμένο </a:t>
            </a:r>
            <a:r>
              <a:rPr lang="el-GR" sz="1800" dirty="0">
                <a:latin typeface="Arial" panose="020B0604020202020204" pitchFamily="34" charset="0"/>
                <a:cs typeface="Arial" panose="020B0604020202020204" pitchFamily="34" charset="0"/>
              </a:rPr>
              <a:t>δικαίωμα διορισμού σε 	</a:t>
            </a:r>
            <a:r>
              <a:rPr lang="el-GR" sz="1800" dirty="0" smtClean="0">
                <a:latin typeface="Arial" panose="020B0604020202020204" pitchFamily="34" charset="0"/>
                <a:cs typeface="Arial" panose="020B0604020202020204" pitchFamily="34" charset="0"/>
              </a:rPr>
              <a:t>σχολεία Ειδικής </a:t>
            </a:r>
            <a:r>
              <a:rPr lang="el-GR" sz="1800" dirty="0">
                <a:latin typeface="Arial" panose="020B0604020202020204" pitchFamily="34" charset="0"/>
                <a:cs typeface="Arial" panose="020B0604020202020204" pitchFamily="34" charset="0"/>
              </a:rPr>
              <a:t>Α</a:t>
            </a:r>
            <a:r>
              <a:rPr lang="el-GR" sz="1800" dirty="0" smtClean="0">
                <a:latin typeface="Arial" panose="020B0604020202020204" pitchFamily="34" charset="0"/>
                <a:cs typeface="Arial" panose="020B0604020202020204" pitchFamily="34" charset="0"/>
              </a:rPr>
              <a:t>γωγής</a:t>
            </a:r>
          </a:p>
          <a:p>
            <a:pPr marL="0" indent="0" algn="just">
              <a:buNone/>
            </a:pPr>
            <a:endParaRPr lang="el-GR" sz="1800" dirty="0" smtClean="0">
              <a:latin typeface="Arial" panose="020B0604020202020204" pitchFamily="34" charset="0"/>
              <a:cs typeface="Arial" panose="020B0604020202020204" pitchFamily="34" charset="0"/>
            </a:endParaRPr>
          </a:p>
          <a:p>
            <a:pPr marL="0" indent="0" algn="just">
              <a:buNone/>
            </a:pPr>
            <a:endParaRPr lang="el-G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3293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812801"/>
            <a:ext cx="4760785" cy="935990"/>
          </a:xfrm>
        </p:spPr>
        <p:txBody>
          <a:bodyPr>
            <a:normAutofit fontScale="90000"/>
          </a:bodyPr>
          <a:lstStyle/>
          <a:p>
            <a:pPr algn="ctr"/>
            <a:r>
              <a:rPr lang="el-GR" b="1" dirty="0" smtClean="0">
                <a:latin typeface="Arial" panose="020B0604020202020204" pitchFamily="34" charset="0"/>
                <a:cs typeface="Arial" panose="020B0604020202020204" pitchFamily="34" charset="0"/>
              </a:rPr>
              <a:t>Μεταπτυχιακή </a:t>
            </a:r>
            <a:r>
              <a:rPr lang="el-GR" b="1" dirty="0">
                <a:latin typeface="Arial" panose="020B0604020202020204" pitchFamily="34" charset="0"/>
                <a:cs typeface="Arial" panose="020B0604020202020204" pitchFamily="34" charset="0"/>
              </a:rPr>
              <a:t>διπλωματική εργασία</a:t>
            </a:r>
            <a:r>
              <a:rPr lang="el-GR" dirty="0"/>
              <a:t/>
            </a:r>
            <a:br>
              <a:rPr lang="el-GR" dirty="0"/>
            </a:br>
            <a:endParaRPr lang="el-GR" dirty="0"/>
          </a:p>
        </p:txBody>
      </p:sp>
      <p:sp>
        <p:nvSpPr>
          <p:cNvPr id="3" name="Θέση περιεχομένου 2"/>
          <p:cNvSpPr>
            <a:spLocks noGrp="1"/>
          </p:cNvSpPr>
          <p:nvPr>
            <p:ph idx="1"/>
          </p:nvPr>
        </p:nvSpPr>
        <p:spPr>
          <a:xfrm>
            <a:off x="274320" y="1897380"/>
            <a:ext cx="5063490" cy="6157771"/>
          </a:xfrm>
        </p:spPr>
        <p:txBody>
          <a:bodyPr>
            <a:noAutofit/>
          </a:bodyPr>
          <a:lstStyle/>
          <a:p>
            <a:pPr marL="0" indent="0" algn="just">
              <a:buNone/>
            </a:pPr>
            <a:r>
              <a:rPr lang="el-GR" dirty="0" smtClean="0">
                <a:latin typeface="Arial" panose="020B0604020202020204" pitchFamily="34" charset="0"/>
                <a:cs typeface="Arial" panose="020B0604020202020204" pitchFamily="34" charset="0"/>
              </a:rPr>
              <a:t>Στο </a:t>
            </a:r>
            <a:r>
              <a:rPr lang="el-GR" dirty="0">
                <a:latin typeface="Arial" panose="020B0604020202020204" pitchFamily="34" charset="0"/>
                <a:cs typeface="Arial" panose="020B0604020202020204" pitchFamily="34" charset="0"/>
              </a:rPr>
              <a:t>τέλος της εκπαιδευτικής διαδικασίας προβλέπεται η ολοκλήρωση της συγγραφής μιας </a:t>
            </a:r>
            <a:r>
              <a:rPr lang="el-GR" dirty="0" smtClean="0">
                <a:latin typeface="Arial" panose="020B0604020202020204" pitchFamily="34" charset="0"/>
                <a:cs typeface="Arial" panose="020B0604020202020204" pitchFamily="34" charset="0"/>
              </a:rPr>
              <a:t>πρωτότυπης μεταπτυχιακής </a:t>
            </a:r>
            <a:r>
              <a:rPr lang="el-GR" dirty="0">
                <a:latin typeface="Arial" panose="020B0604020202020204" pitchFamily="34" charset="0"/>
                <a:cs typeface="Arial" panose="020B0604020202020204" pitchFamily="34" charset="0"/>
              </a:rPr>
              <a:t>διπλωματικής </a:t>
            </a:r>
            <a:r>
              <a:rPr lang="el-GR" dirty="0" smtClean="0">
                <a:latin typeface="Arial" panose="020B0604020202020204" pitchFamily="34" charset="0"/>
                <a:cs typeface="Arial" panose="020B0604020202020204" pitchFamily="34" charset="0"/>
              </a:rPr>
              <a:t>εργασίας. Ύστερα </a:t>
            </a:r>
            <a:r>
              <a:rPr lang="el-GR" dirty="0">
                <a:latin typeface="Arial" panose="020B0604020202020204" pitchFamily="34" charset="0"/>
                <a:cs typeface="Arial" panose="020B0604020202020204" pitchFamily="34" charset="0"/>
              </a:rPr>
              <a:t>από έγκριση της Σ.Ε. ορίζεται </a:t>
            </a:r>
            <a:r>
              <a:rPr lang="el-GR" dirty="0" smtClean="0">
                <a:latin typeface="Arial" panose="020B0604020202020204" pitchFamily="34" charset="0"/>
                <a:cs typeface="Arial" panose="020B0604020202020204" pitchFamily="34" charset="0"/>
              </a:rPr>
              <a:t>ένας/μία Καθηγητής/τρια </a:t>
            </a:r>
            <a:r>
              <a:rPr lang="el-GR" dirty="0">
                <a:latin typeface="Arial" panose="020B0604020202020204" pitchFamily="34" charset="0"/>
                <a:cs typeface="Arial" panose="020B0604020202020204" pitchFamily="34" charset="0"/>
              </a:rPr>
              <a:t>(βαθμίδας επίκουρου, αναπληρωτή και καθηγητή) από το οικείο ή άλλο </a:t>
            </a:r>
            <a:r>
              <a:rPr lang="el-GR" dirty="0" smtClean="0">
                <a:latin typeface="Arial" panose="020B0604020202020204" pitchFamily="34" charset="0"/>
                <a:cs typeface="Arial" panose="020B0604020202020204" pitchFamily="34" charset="0"/>
              </a:rPr>
              <a:t>Πανεπιστήμιο ημεδαπής </a:t>
            </a:r>
            <a:r>
              <a:rPr lang="el-GR" dirty="0">
                <a:latin typeface="Arial" panose="020B0604020202020204" pitchFamily="34" charset="0"/>
                <a:cs typeface="Arial" panose="020B0604020202020204" pitchFamily="34" charset="0"/>
              </a:rPr>
              <a:t>ή αλλοδαπής ως </a:t>
            </a:r>
            <a:r>
              <a:rPr lang="el-GR" dirty="0" smtClean="0">
                <a:latin typeface="Arial" panose="020B0604020202020204" pitchFamily="34" charset="0"/>
                <a:cs typeface="Arial" panose="020B0604020202020204" pitchFamily="34" charset="0"/>
              </a:rPr>
              <a:t>επιβλέπων/ουσα, </a:t>
            </a:r>
            <a:r>
              <a:rPr lang="el-GR" dirty="0">
                <a:latin typeface="Arial" panose="020B0604020202020204" pitchFamily="34" charset="0"/>
                <a:cs typeface="Arial" panose="020B0604020202020204" pitchFamily="34" charset="0"/>
              </a:rPr>
              <a:t>εφόσον </a:t>
            </a:r>
            <a:r>
              <a:rPr lang="el-GR" dirty="0" smtClean="0">
                <a:latin typeface="Arial" panose="020B0604020202020204" pitchFamily="34" charset="0"/>
                <a:cs typeface="Arial" panose="020B0604020202020204" pitchFamily="34" charset="0"/>
              </a:rPr>
              <a:t>ανήκει στο </a:t>
            </a:r>
            <a:r>
              <a:rPr lang="el-GR" dirty="0">
                <a:latin typeface="Arial" panose="020B0604020202020204" pitchFamily="34" charset="0"/>
                <a:cs typeface="Arial" panose="020B0604020202020204" pitchFamily="34" charset="0"/>
              </a:rPr>
              <a:t>διδακτικό προσωπικό του εν λόγω </a:t>
            </a:r>
            <a:r>
              <a:rPr lang="el-GR" dirty="0" smtClean="0">
                <a:latin typeface="Arial" panose="020B0604020202020204" pitchFamily="34" charset="0"/>
                <a:cs typeface="Arial" panose="020B0604020202020204" pitchFamily="34" charset="0"/>
              </a:rPr>
              <a:t>μεταπτυχιακού προγράμματος</a:t>
            </a:r>
            <a:r>
              <a:rPr lang="el-GR" dirty="0">
                <a:latin typeface="Arial" panose="020B0604020202020204" pitchFamily="34" charset="0"/>
                <a:cs typeface="Arial" panose="020B0604020202020204" pitchFamily="34" charset="0"/>
              </a:rPr>
              <a:t>. Ο/Η επιβλέπων/ουσα έχει την </a:t>
            </a:r>
            <a:r>
              <a:rPr lang="el-GR" dirty="0" smtClean="0">
                <a:latin typeface="Arial" panose="020B0604020202020204" pitchFamily="34" charset="0"/>
                <a:cs typeface="Arial" panose="020B0604020202020204" pitchFamily="34" charset="0"/>
              </a:rPr>
              <a:t>ευθύνη της </a:t>
            </a:r>
            <a:r>
              <a:rPr lang="el-GR" dirty="0">
                <a:latin typeface="Arial" panose="020B0604020202020204" pitchFamily="34" charset="0"/>
                <a:cs typeface="Arial" panose="020B0604020202020204" pitchFamily="34" charset="0"/>
              </a:rPr>
              <a:t>παρακολούθησης και του ελέγχου της μεταπτυχιακής διπλωματικής εργασίας του/της </a:t>
            </a:r>
            <a:r>
              <a:rPr lang="el-GR" dirty="0" smtClean="0">
                <a:latin typeface="Arial" panose="020B0604020202020204" pitchFamily="34" charset="0"/>
                <a:cs typeface="Arial" panose="020B0604020202020204" pitchFamily="34" charset="0"/>
              </a:rPr>
              <a:t>μεταπτυχιακού/ής φοιτητή/τριας</a:t>
            </a:r>
            <a:r>
              <a:rPr lang="el-GR" dirty="0">
                <a:latin typeface="Arial" panose="020B0604020202020204" pitchFamily="34" charset="0"/>
                <a:cs typeface="Arial" panose="020B0604020202020204" pitchFamily="34" charset="0"/>
              </a:rPr>
              <a:t>. </a:t>
            </a:r>
            <a:endParaRPr lang="el-GR" dirty="0" smtClean="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Για </a:t>
            </a:r>
            <a:r>
              <a:rPr lang="el-GR" dirty="0">
                <a:latin typeface="Arial" panose="020B0604020202020204" pitchFamily="34" charset="0"/>
                <a:cs typeface="Arial" panose="020B0604020202020204" pitchFamily="34" charset="0"/>
              </a:rPr>
              <a:t>την εξέταση της </a:t>
            </a:r>
            <a:r>
              <a:rPr lang="el-GR" dirty="0" smtClean="0">
                <a:latin typeface="Arial" panose="020B0604020202020204" pitchFamily="34" charset="0"/>
                <a:cs typeface="Arial" panose="020B0604020202020204" pitchFamily="34" charset="0"/>
              </a:rPr>
              <a:t>μεταπτυχιακής διπλωματικής </a:t>
            </a:r>
            <a:r>
              <a:rPr lang="el-GR" dirty="0">
                <a:latin typeface="Arial" panose="020B0604020202020204" pitchFamily="34" charset="0"/>
                <a:cs typeface="Arial" panose="020B0604020202020204" pitchFamily="34" charset="0"/>
              </a:rPr>
              <a:t>εργασίας ορίζεται από την Σ.Ε. </a:t>
            </a:r>
            <a:r>
              <a:rPr lang="el-GR" dirty="0" smtClean="0">
                <a:latin typeface="Arial" panose="020B0604020202020204" pitchFamily="34" charset="0"/>
                <a:cs typeface="Arial" panose="020B0604020202020204" pitchFamily="34" charset="0"/>
              </a:rPr>
              <a:t>τριμελής επιτροπή</a:t>
            </a:r>
            <a:r>
              <a:rPr lang="el-GR" dirty="0">
                <a:latin typeface="Arial" panose="020B0604020202020204" pitchFamily="34" charset="0"/>
                <a:cs typeface="Arial" panose="020B0604020202020204" pitchFamily="34" charset="0"/>
              </a:rPr>
              <a:t>, στην οποία συμμετέχουν ο/η </a:t>
            </a:r>
            <a:r>
              <a:rPr lang="el-GR" dirty="0" smtClean="0">
                <a:latin typeface="Arial" panose="020B0604020202020204" pitchFamily="34" charset="0"/>
                <a:cs typeface="Arial" panose="020B0604020202020204" pitchFamily="34" charset="0"/>
              </a:rPr>
              <a:t>επιβλέπων/ουσα και δύο άλλοι </a:t>
            </a:r>
            <a:r>
              <a:rPr lang="el-GR" dirty="0">
                <a:latin typeface="Arial" panose="020B0604020202020204" pitchFamily="34" charset="0"/>
                <a:cs typeface="Arial" panose="020B0604020202020204" pitchFamily="34" charset="0"/>
              </a:rPr>
              <a:t>Καθηγητές/τριες ή ερευνητές/τριες αναγνωρισμένων ερευνητικών ιδρυμάτων, της ημεδαπής </a:t>
            </a:r>
            <a:r>
              <a:rPr lang="el-GR" dirty="0" smtClean="0">
                <a:latin typeface="Arial" panose="020B0604020202020204" pitchFamily="34" charset="0"/>
                <a:cs typeface="Arial" panose="020B0604020202020204" pitchFamily="34" charset="0"/>
              </a:rPr>
              <a:t>ή αλλοδαπής</a:t>
            </a:r>
            <a:r>
              <a:rPr lang="el-GR" dirty="0">
                <a:latin typeface="Arial" panose="020B0604020202020204" pitchFamily="34" charset="0"/>
                <a:cs typeface="Arial" panose="020B0604020202020204" pitchFamily="34" charset="0"/>
              </a:rPr>
              <a:t>, οι οποίοι είναι κάτοχοι διδακτορικού διπλώματος ή επισκέπτες καθηγητές ή Ε.Δ.Ι.Π., Ε.Ε.Π., Ε.Τ.Ε.Π</a:t>
            </a:r>
            <a:r>
              <a:rPr lang="el-GR" dirty="0" smtClean="0">
                <a:latin typeface="Arial" panose="020B0604020202020204" pitchFamily="34" charset="0"/>
                <a:cs typeface="Arial" panose="020B0604020202020204" pitchFamily="34" charset="0"/>
              </a:rPr>
              <a:t>., κάτοχοι </a:t>
            </a:r>
            <a:r>
              <a:rPr lang="el-GR" dirty="0">
                <a:latin typeface="Arial" panose="020B0604020202020204" pitchFamily="34" charset="0"/>
                <a:cs typeface="Arial" panose="020B0604020202020204" pitchFamily="34" charset="0"/>
              </a:rPr>
              <a:t>διδακτορικού διπλώματος, ή </a:t>
            </a:r>
            <a:r>
              <a:rPr lang="el-GR" dirty="0" smtClean="0">
                <a:latin typeface="Arial" panose="020B0604020202020204" pitchFamily="34" charset="0"/>
                <a:cs typeface="Arial" panose="020B0604020202020204" pitchFamily="34" charset="0"/>
              </a:rPr>
              <a:t>αφυπηρετήσαντες Καθηγητές</a:t>
            </a:r>
            <a:r>
              <a:rPr lang="el-GR" dirty="0">
                <a:latin typeface="Arial" panose="020B0604020202020204" pitchFamily="34" charset="0"/>
                <a:cs typeface="Arial" panose="020B0604020202020204" pitchFamily="34" charset="0"/>
              </a:rPr>
              <a:t>. Τα μέλη της επιτροπής πρέπει να έχουν </a:t>
            </a:r>
            <a:r>
              <a:rPr lang="el-GR" dirty="0" smtClean="0">
                <a:latin typeface="Arial" panose="020B0604020202020204" pitchFamily="34" charset="0"/>
                <a:cs typeface="Arial" panose="020B0604020202020204" pitchFamily="34" charset="0"/>
              </a:rPr>
              <a:t>την ίδια </a:t>
            </a:r>
            <a:r>
              <a:rPr lang="el-GR" dirty="0">
                <a:latin typeface="Arial" panose="020B0604020202020204" pitchFamily="34" charset="0"/>
                <a:cs typeface="Arial" panose="020B0604020202020204" pitchFamily="34" charset="0"/>
              </a:rPr>
              <a:t>ή συναφή επιστημονική ειδικότητα με τα </a:t>
            </a:r>
            <a:r>
              <a:rPr lang="el-GR" dirty="0" smtClean="0">
                <a:latin typeface="Arial" panose="020B0604020202020204" pitchFamily="34" charset="0"/>
                <a:cs typeface="Arial" panose="020B0604020202020204" pitchFamily="34" charset="0"/>
              </a:rPr>
              <a:t>γνωστικά αντικείμενα </a:t>
            </a:r>
            <a:r>
              <a:rPr lang="el-GR" dirty="0">
                <a:latin typeface="Arial" panose="020B0604020202020204" pitchFamily="34" charset="0"/>
                <a:cs typeface="Arial" panose="020B0604020202020204" pitchFamily="34" charset="0"/>
              </a:rPr>
              <a:t>του προγράμματος. Κάθε </a:t>
            </a:r>
            <a:r>
              <a:rPr lang="el-GR" dirty="0" smtClean="0">
                <a:latin typeface="Arial" panose="020B0604020202020204" pitchFamily="34" charset="0"/>
                <a:cs typeface="Arial" panose="020B0604020202020204" pitchFamily="34" charset="0"/>
              </a:rPr>
              <a:t>μεταπτυχιακός/ή φοιτητής/τρια </a:t>
            </a:r>
            <a:r>
              <a:rPr lang="el-GR" dirty="0">
                <a:latin typeface="Arial" panose="020B0604020202020204" pitchFamily="34" charset="0"/>
                <a:cs typeface="Arial" panose="020B0604020202020204" pitchFamily="34" charset="0"/>
              </a:rPr>
              <a:t>υποβάλλει σχετικό υπόμνημα της μεταπτυχιακής διπλωματικής εργασίας σε συνεργασία </a:t>
            </a:r>
            <a:r>
              <a:rPr lang="el-GR" dirty="0" smtClean="0">
                <a:latin typeface="Arial" panose="020B0604020202020204" pitchFamily="34" charset="0"/>
                <a:cs typeface="Arial" panose="020B0604020202020204" pitchFamily="34" charset="0"/>
              </a:rPr>
              <a:t>με τον/την </a:t>
            </a:r>
            <a:r>
              <a:rPr lang="el-GR" dirty="0">
                <a:latin typeface="Arial" panose="020B0604020202020204" pitchFamily="34" charset="0"/>
                <a:cs typeface="Arial" panose="020B0604020202020204" pitchFamily="34" charset="0"/>
              </a:rPr>
              <a:t>επιβλέποντα/ουσα </a:t>
            </a:r>
            <a:r>
              <a:rPr lang="el-GR" dirty="0" smtClean="0">
                <a:latin typeface="Arial" panose="020B0604020202020204" pitchFamily="34" charset="0"/>
                <a:cs typeface="Arial" panose="020B0604020202020204" pitchFamily="34" charset="0"/>
              </a:rPr>
              <a:t>καθηγητή/τρια. </a:t>
            </a: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Η </a:t>
            </a:r>
            <a:r>
              <a:rPr lang="el-GR" dirty="0">
                <a:latin typeface="Arial" panose="020B0604020202020204" pitchFamily="34" charset="0"/>
                <a:cs typeface="Arial" panose="020B0604020202020204" pitchFamily="34" charset="0"/>
              </a:rPr>
              <a:t>μεταπτυχιακή διπλωματική εργασία μπορεί να ξεκινήσει το Γ’ εξάμηνο αλλά ολοκληρώνεται και υποβάλλεται για κρίση μέχρι το τέλος του Δ’ εξαμήνου </a:t>
            </a:r>
            <a:r>
              <a:rPr lang="el-GR" dirty="0" smtClean="0">
                <a:latin typeface="Arial" panose="020B0604020202020204" pitchFamily="34" charset="0"/>
                <a:cs typeface="Arial" panose="020B0604020202020204" pitchFamily="34" charset="0"/>
              </a:rPr>
              <a:t>σπουδών για </a:t>
            </a:r>
            <a:r>
              <a:rPr lang="el-GR" dirty="0">
                <a:latin typeface="Arial" panose="020B0604020202020204" pitchFamily="34" charset="0"/>
                <a:cs typeface="Arial" panose="020B0604020202020204" pitchFamily="34" charset="0"/>
              </a:rPr>
              <a:t>το πρόγραμμα πλήρους </a:t>
            </a:r>
            <a:r>
              <a:rPr lang="el-GR" dirty="0" smtClean="0">
                <a:latin typeface="Arial" panose="020B0604020202020204" pitchFamily="34" charset="0"/>
                <a:cs typeface="Arial" panose="020B0604020202020204" pitchFamily="34" charset="0"/>
              </a:rPr>
              <a:t>φοίτησης.</a:t>
            </a: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Η </a:t>
            </a:r>
            <a:r>
              <a:rPr lang="el-GR" dirty="0">
                <a:latin typeface="Arial" panose="020B0604020202020204" pitchFamily="34" charset="0"/>
                <a:cs typeface="Arial" panose="020B0604020202020204" pitchFamily="34" charset="0"/>
              </a:rPr>
              <a:t>μεταπτυχιακή διπλωματική εργασία μπορεί </a:t>
            </a:r>
            <a:r>
              <a:rPr lang="el-GR" dirty="0" smtClean="0">
                <a:latin typeface="Arial" panose="020B0604020202020204" pitchFamily="34" charset="0"/>
                <a:cs typeface="Arial" panose="020B0604020202020204" pitchFamily="34" charset="0"/>
              </a:rPr>
              <a:t>να είναι </a:t>
            </a:r>
            <a:r>
              <a:rPr lang="el-GR" dirty="0">
                <a:latin typeface="Arial" panose="020B0604020202020204" pitchFamily="34" charset="0"/>
                <a:cs typeface="Arial" panose="020B0604020202020204" pitchFamily="34" charset="0"/>
              </a:rPr>
              <a:t>ερευνητική ή βιβλιογραφική, σε θεματική </a:t>
            </a:r>
            <a:r>
              <a:rPr lang="el-GR" dirty="0" smtClean="0">
                <a:latin typeface="Arial" panose="020B0604020202020204" pitchFamily="34" charset="0"/>
                <a:cs typeface="Arial" panose="020B0604020202020204" pitchFamily="34" charset="0"/>
              </a:rPr>
              <a:t>που εντάσσεται </a:t>
            </a:r>
            <a:r>
              <a:rPr lang="el-GR" dirty="0">
                <a:latin typeface="Arial" panose="020B0604020202020204" pitchFamily="34" charset="0"/>
                <a:cs typeface="Arial" panose="020B0604020202020204" pitchFamily="34" charset="0"/>
              </a:rPr>
              <a:t>στο αντικείμενο του </a:t>
            </a:r>
            <a:r>
              <a:rPr lang="el-GR" dirty="0" smtClean="0">
                <a:latin typeface="Arial" panose="020B0604020202020204" pitchFamily="34" charset="0"/>
                <a:cs typeface="Arial" panose="020B0604020202020204" pitchFamily="34" charset="0"/>
              </a:rPr>
              <a:t>Δ.Δ.Π.Μ.Σ.</a:t>
            </a:r>
          </a:p>
          <a:p>
            <a:pPr marL="0" indent="0" algn="just">
              <a:buNone/>
            </a:pPr>
            <a:r>
              <a:rPr lang="el-GR"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73946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97180" y="1760220"/>
            <a:ext cx="5086350" cy="7098030"/>
          </a:xfrm>
        </p:spPr>
        <p:txBody>
          <a:bodyPr>
            <a:normAutofit/>
          </a:bodyPr>
          <a:lstStyle/>
          <a:p>
            <a:pPr marL="0" indent="0" algn="just">
              <a:buNone/>
            </a:pPr>
            <a:r>
              <a:rPr lang="el-GR" dirty="0" smtClean="0"/>
              <a:t>	</a:t>
            </a:r>
            <a:r>
              <a:rPr lang="el-GR" dirty="0" smtClean="0">
                <a:latin typeface="Arial" panose="020B0604020202020204" pitchFamily="34" charset="0"/>
                <a:cs typeface="Arial" panose="020B0604020202020204" pitchFamily="34" charset="0"/>
              </a:rPr>
              <a:t>Η </a:t>
            </a:r>
            <a:r>
              <a:rPr lang="el-GR" dirty="0">
                <a:latin typeface="Arial" panose="020B0604020202020204" pitchFamily="34" charset="0"/>
                <a:cs typeface="Arial" panose="020B0604020202020204" pitchFamily="34" charset="0"/>
              </a:rPr>
              <a:t>μεταπτυχιακή διπλωματική εργασία μπορεί </a:t>
            </a:r>
            <a:r>
              <a:rPr lang="el-GR" dirty="0" smtClean="0">
                <a:latin typeface="Arial" panose="020B0604020202020204" pitchFamily="34" charset="0"/>
                <a:cs typeface="Arial" panose="020B0604020202020204" pitchFamily="34" charset="0"/>
              </a:rPr>
              <a:t>να είναι </a:t>
            </a:r>
            <a:r>
              <a:rPr lang="el-GR" dirty="0">
                <a:latin typeface="Arial" panose="020B0604020202020204" pitchFamily="34" charset="0"/>
                <a:cs typeface="Arial" panose="020B0604020202020204" pitchFamily="34" charset="0"/>
              </a:rPr>
              <a:t>ερευνητική ή βιβλιογραφική, σε θεματική </a:t>
            </a:r>
            <a:r>
              <a:rPr lang="el-GR" dirty="0" smtClean="0">
                <a:latin typeface="Arial" panose="020B0604020202020204" pitchFamily="34" charset="0"/>
                <a:cs typeface="Arial" panose="020B0604020202020204" pitchFamily="34" charset="0"/>
              </a:rPr>
              <a:t>που εντάσσεται </a:t>
            </a:r>
            <a:r>
              <a:rPr lang="el-GR" dirty="0">
                <a:latin typeface="Arial" panose="020B0604020202020204" pitchFamily="34" charset="0"/>
                <a:cs typeface="Arial" panose="020B0604020202020204" pitchFamily="34" charset="0"/>
              </a:rPr>
              <a:t>στο αντικείμενο του Δ.Δ.Π.Μ.Σ.</a:t>
            </a: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Ο/Η </a:t>
            </a:r>
            <a:r>
              <a:rPr lang="el-GR" dirty="0">
                <a:latin typeface="Arial" panose="020B0604020202020204" pitchFamily="34" charset="0"/>
                <a:cs typeface="Arial" panose="020B0604020202020204" pitchFamily="34" charset="0"/>
              </a:rPr>
              <a:t>μεταπτυχιακός/η φοιτητής/τρια </a:t>
            </a:r>
            <a:r>
              <a:rPr lang="el-GR" dirty="0" smtClean="0">
                <a:latin typeface="Arial" panose="020B0604020202020204" pitchFamily="34" charset="0"/>
                <a:cs typeface="Arial" panose="020B0604020202020204" pitchFamily="34" charset="0"/>
              </a:rPr>
              <a:t>υποστηρίζει προφορικά </a:t>
            </a:r>
            <a:r>
              <a:rPr lang="el-GR" dirty="0">
                <a:latin typeface="Arial" panose="020B0604020202020204" pitchFamily="34" charset="0"/>
                <a:cs typeface="Arial" panose="020B0604020202020204" pitchFamily="34" charset="0"/>
              </a:rPr>
              <a:t>την εργασία του/της ενώπιον της </a:t>
            </a:r>
            <a:r>
              <a:rPr lang="el-GR" dirty="0" smtClean="0">
                <a:latin typeface="Arial" panose="020B0604020202020204" pitchFamily="34" charset="0"/>
                <a:cs typeface="Arial" panose="020B0604020202020204" pitchFamily="34" charset="0"/>
              </a:rPr>
              <a:t>τριμελούς επιτροπής</a:t>
            </a:r>
            <a:r>
              <a:rPr lang="el-GR" dirty="0">
                <a:latin typeface="Arial" panose="020B0604020202020204" pitchFamily="34" charset="0"/>
                <a:cs typeface="Arial" panose="020B0604020202020204" pitchFamily="34" charset="0"/>
              </a:rPr>
              <a:t>. Εφόσον η μεταπτυχιακή διπλωματική εργασία έχει κατατεθεί </a:t>
            </a:r>
            <a:r>
              <a:rPr lang="el-GR" dirty="0" smtClean="0">
                <a:latin typeface="Arial" panose="020B0604020202020204" pitchFamily="34" charset="0"/>
                <a:cs typeface="Arial" panose="020B0604020202020204" pitchFamily="34" charset="0"/>
              </a:rPr>
              <a:t>εμπρόθεσμα, </a:t>
            </a:r>
            <a:r>
              <a:rPr lang="el-GR" dirty="0">
                <a:latin typeface="Arial" panose="020B0604020202020204" pitchFamily="34" charset="0"/>
                <a:cs typeface="Arial" panose="020B0604020202020204" pitchFamily="34" charset="0"/>
              </a:rPr>
              <a:t>η επιτροπή μπορεί: </a:t>
            </a:r>
            <a:r>
              <a:rPr lang="el-GR" dirty="0" smtClean="0">
                <a:latin typeface="Arial" panose="020B0604020202020204" pitchFamily="34" charset="0"/>
                <a:cs typeface="Arial" panose="020B0604020202020204" pitchFamily="34" charset="0"/>
              </a:rPr>
              <a:t>α) να </a:t>
            </a:r>
            <a:r>
              <a:rPr lang="el-GR" dirty="0">
                <a:latin typeface="Arial" panose="020B0604020202020204" pitchFamily="34" charset="0"/>
                <a:cs typeface="Arial" panose="020B0604020202020204" pitchFamily="34" charset="0"/>
              </a:rPr>
              <a:t>εγκρίνει και να βαθμολογήσει την εργασία και </a:t>
            </a:r>
            <a:r>
              <a:rPr lang="el-GR" dirty="0" smtClean="0">
                <a:latin typeface="Arial" panose="020B0604020202020204" pitchFamily="34" charset="0"/>
                <a:cs typeface="Arial" panose="020B0604020202020204" pitchFamily="34" charset="0"/>
              </a:rPr>
              <a:t>την προφορική </a:t>
            </a:r>
            <a:r>
              <a:rPr lang="el-GR" dirty="0">
                <a:latin typeface="Arial" panose="020B0604020202020204" pitchFamily="34" charset="0"/>
                <a:cs typeface="Arial" panose="020B0604020202020204" pitchFamily="34" charset="0"/>
              </a:rPr>
              <a:t>παρουσίασή της, β) να ζητήσει </a:t>
            </a:r>
            <a:r>
              <a:rPr lang="el-GR" dirty="0" smtClean="0">
                <a:latin typeface="Arial" panose="020B0604020202020204" pitchFamily="34" charset="0"/>
                <a:cs typeface="Arial" panose="020B0604020202020204" pitchFamily="34" charset="0"/>
              </a:rPr>
              <a:t>διορθώσεις και </a:t>
            </a:r>
            <a:r>
              <a:rPr lang="el-GR" dirty="0">
                <a:latin typeface="Arial" panose="020B0604020202020204" pitchFamily="34" charset="0"/>
                <a:cs typeface="Arial" panose="020B0604020202020204" pitchFamily="34" charset="0"/>
              </a:rPr>
              <a:t>εκ νέου κατάθεση και γ) να απορρίψει την </a:t>
            </a:r>
            <a:r>
              <a:rPr lang="el-GR" dirty="0" smtClean="0">
                <a:latin typeface="Arial" panose="020B0604020202020204" pitchFamily="34" charset="0"/>
                <a:cs typeface="Arial" panose="020B0604020202020204" pitchFamily="34" charset="0"/>
              </a:rPr>
              <a:t>εργασία. Σε </a:t>
            </a:r>
            <a:r>
              <a:rPr lang="el-GR" dirty="0">
                <a:latin typeface="Arial" panose="020B0604020202020204" pitchFamily="34" charset="0"/>
                <a:cs typeface="Arial" panose="020B0604020202020204" pitchFamily="34" charset="0"/>
              </a:rPr>
              <a:t>αυτή την περίπτωση δεν είναι δυνατή η </a:t>
            </a:r>
            <a:r>
              <a:rPr lang="el-GR" dirty="0" smtClean="0">
                <a:latin typeface="Arial" panose="020B0604020202020204" pitchFamily="34" charset="0"/>
                <a:cs typeface="Arial" panose="020B0604020202020204" pitchFamily="34" charset="0"/>
              </a:rPr>
              <a:t>ολοκλήρωση του </a:t>
            </a:r>
            <a:r>
              <a:rPr lang="el-GR" dirty="0">
                <a:latin typeface="Arial" panose="020B0604020202020204" pitchFamily="34" charset="0"/>
                <a:cs typeface="Arial" panose="020B0604020202020204" pitchFamily="34" charset="0"/>
              </a:rPr>
              <a:t>Δ.Δ.Π.Μ.Σ. και ο φοιτητής πρέπει να υποβάλει </a:t>
            </a:r>
            <a:r>
              <a:rPr lang="el-GR" dirty="0" smtClean="0">
                <a:latin typeface="Arial" panose="020B0604020202020204" pitchFamily="34" charset="0"/>
                <a:cs typeface="Arial" panose="020B0604020202020204" pitchFamily="34" charset="0"/>
              </a:rPr>
              <a:t>τη μεταπτυχιακή </a:t>
            </a:r>
            <a:r>
              <a:rPr lang="el-GR" dirty="0">
                <a:latin typeface="Arial" panose="020B0604020202020204" pitchFamily="34" charset="0"/>
                <a:cs typeface="Arial" panose="020B0604020202020204" pitchFamily="34" charset="0"/>
              </a:rPr>
              <a:t>διπλωματική εργασία εκ νέου το </a:t>
            </a:r>
            <a:r>
              <a:rPr lang="el-GR" dirty="0" smtClean="0">
                <a:latin typeface="Arial" panose="020B0604020202020204" pitchFamily="34" charset="0"/>
                <a:cs typeface="Arial" panose="020B0604020202020204" pitchFamily="34" charset="0"/>
              </a:rPr>
              <a:t>επόμενο εξάμηνο</a:t>
            </a:r>
            <a:r>
              <a:rPr lang="el-GR" dirty="0">
                <a:latin typeface="Arial" panose="020B0604020202020204" pitchFamily="34" charset="0"/>
                <a:cs typeface="Arial" panose="020B0604020202020204" pitchFamily="34" charset="0"/>
              </a:rPr>
              <a:t>.</a:t>
            </a: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Δυνατότητα </a:t>
            </a:r>
            <a:r>
              <a:rPr lang="el-GR" dirty="0">
                <a:latin typeface="Arial" panose="020B0604020202020204" pitchFamily="34" charset="0"/>
                <a:cs typeface="Arial" panose="020B0604020202020204" pitchFamily="34" charset="0"/>
              </a:rPr>
              <a:t>παράτασης για την εκπόνηση της μεταπτυχιακής διπλωματικής εργασίας παρέχεται από </a:t>
            </a:r>
            <a:r>
              <a:rPr lang="el-GR" dirty="0" smtClean="0">
                <a:latin typeface="Arial" panose="020B0604020202020204" pitchFamily="34" charset="0"/>
                <a:cs typeface="Arial" panose="020B0604020202020204" pitchFamily="34" charset="0"/>
              </a:rPr>
              <a:t>την Ε.Δ.Ε</a:t>
            </a:r>
            <a:r>
              <a:rPr lang="el-GR" dirty="0">
                <a:latin typeface="Arial" panose="020B0604020202020204" pitchFamily="34" charset="0"/>
                <a:cs typeface="Arial" panose="020B0604020202020204" pitchFamily="34" charset="0"/>
              </a:rPr>
              <a:t>. ύστερα από εισήγηση της Συντονιστικής </a:t>
            </a:r>
            <a:r>
              <a:rPr lang="el-GR" dirty="0" smtClean="0">
                <a:latin typeface="Arial" panose="020B0604020202020204" pitchFamily="34" charset="0"/>
                <a:cs typeface="Arial" panose="020B0604020202020204" pitchFamily="34" charset="0"/>
              </a:rPr>
              <a:t>Επιτροπής</a:t>
            </a:r>
            <a:r>
              <a:rPr lang="el-GR" dirty="0">
                <a:latin typeface="Arial" panose="020B0604020202020204" pitchFamily="34" charset="0"/>
                <a:cs typeface="Arial" panose="020B0604020202020204" pitchFamily="34" charset="0"/>
              </a:rPr>
              <a:t>, για μία μόνον </a:t>
            </a:r>
            <a:r>
              <a:rPr lang="el-GR" dirty="0" smtClean="0">
                <a:latin typeface="Arial" panose="020B0604020202020204" pitchFamily="34" charset="0"/>
                <a:cs typeface="Arial" panose="020B0604020202020204" pitchFamily="34" charset="0"/>
              </a:rPr>
              <a:t>φορά </a:t>
            </a:r>
            <a:r>
              <a:rPr lang="el-GR" dirty="0">
                <a:latin typeface="Arial" panose="020B0604020202020204" pitchFamily="34" charset="0"/>
                <a:cs typeface="Arial" panose="020B0604020202020204" pitchFamily="34" charset="0"/>
              </a:rPr>
              <a:t>και μόνο σε περίπτωση τεκμηριωμένου αιτήματος </a:t>
            </a:r>
            <a:r>
              <a:rPr lang="el-GR" dirty="0" smtClean="0">
                <a:latin typeface="Arial" panose="020B0604020202020204" pitchFamily="34" charset="0"/>
                <a:cs typeface="Arial" panose="020B0604020202020204" pitchFamily="34" charset="0"/>
              </a:rPr>
              <a:t>για ιδιαίτερα </a:t>
            </a:r>
            <a:r>
              <a:rPr lang="el-GR" dirty="0">
                <a:latin typeface="Arial" panose="020B0604020202020204" pitchFamily="34" charset="0"/>
                <a:cs typeface="Arial" panose="020B0604020202020204" pitchFamily="34" charset="0"/>
              </a:rPr>
              <a:t>σοβαρούς </a:t>
            </a:r>
            <a:r>
              <a:rPr lang="el-GR" dirty="0" smtClean="0">
                <a:latin typeface="Arial" panose="020B0604020202020204" pitchFamily="34" charset="0"/>
                <a:cs typeface="Arial" panose="020B0604020202020204" pitchFamily="34" charset="0"/>
              </a:rPr>
              <a:t>λόγους </a:t>
            </a:r>
            <a:r>
              <a:rPr lang="el-GR" dirty="0">
                <a:latin typeface="Arial" panose="020B0604020202020204" pitchFamily="34" charset="0"/>
                <a:cs typeface="Arial" panose="020B0604020202020204" pitchFamily="34" charset="0"/>
              </a:rPr>
              <a:t>και μετά από θετική εισήγηση </a:t>
            </a:r>
            <a:r>
              <a:rPr lang="el-GR" dirty="0" smtClean="0">
                <a:latin typeface="Arial" panose="020B0604020202020204" pitchFamily="34" charset="0"/>
                <a:cs typeface="Arial" panose="020B0604020202020204" pitchFamily="34" charset="0"/>
              </a:rPr>
              <a:t>του/της επιβλέποντα/ουσας </a:t>
            </a:r>
            <a:r>
              <a:rPr lang="el-GR" dirty="0">
                <a:latin typeface="Arial" panose="020B0604020202020204" pitchFamily="34" charset="0"/>
                <a:cs typeface="Arial" panose="020B0604020202020204" pitchFamily="34" charset="0"/>
              </a:rPr>
              <a:t>Καθηγητή/τριας. </a:t>
            </a:r>
            <a:r>
              <a:rPr lang="el-GR" dirty="0" smtClean="0">
                <a:latin typeface="Arial" panose="020B0604020202020204" pitchFamily="34" charset="0"/>
                <a:cs typeface="Arial" panose="020B0604020202020204" pitchFamily="34" charset="0"/>
              </a:rPr>
              <a:t>Οι αιτήσεις </a:t>
            </a:r>
            <a:r>
              <a:rPr lang="el-GR" dirty="0">
                <a:latin typeface="Arial" panose="020B0604020202020204" pitchFamily="34" charset="0"/>
                <a:cs typeface="Arial" panose="020B0604020202020204" pitchFamily="34" charset="0"/>
              </a:rPr>
              <a:t>για παράταση κατάθεσης της </a:t>
            </a:r>
            <a:r>
              <a:rPr lang="el-GR" dirty="0" smtClean="0">
                <a:latin typeface="Arial" panose="020B0604020202020204" pitchFamily="34" charset="0"/>
                <a:cs typeface="Arial" panose="020B0604020202020204" pitchFamily="34" charset="0"/>
              </a:rPr>
              <a:t>μεταπτυχιακής διπλωματικής </a:t>
            </a:r>
            <a:r>
              <a:rPr lang="el-GR" dirty="0">
                <a:latin typeface="Arial" panose="020B0604020202020204" pitchFamily="34" charset="0"/>
                <a:cs typeface="Arial" panose="020B0604020202020204" pitchFamily="34" charset="0"/>
              </a:rPr>
              <a:t>εργασίας κατατίθενται στη </a:t>
            </a:r>
            <a:r>
              <a:rPr lang="el-GR" dirty="0" smtClean="0">
                <a:latin typeface="Arial" panose="020B0604020202020204" pitchFamily="34" charset="0"/>
                <a:cs typeface="Arial" panose="020B0604020202020204" pitchFamily="34" charset="0"/>
              </a:rPr>
              <a:t>γραμματεία του </a:t>
            </a:r>
            <a:r>
              <a:rPr lang="el-GR" dirty="0">
                <a:latin typeface="Arial" panose="020B0604020202020204" pitchFamily="34" charset="0"/>
                <a:cs typeface="Arial" panose="020B0604020202020204" pitchFamily="34" charset="0"/>
              </a:rPr>
              <a:t>Δ.Δ.Π.Μ.Σ.</a:t>
            </a: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Από </a:t>
            </a:r>
            <a:r>
              <a:rPr lang="el-GR" dirty="0">
                <a:latin typeface="Arial" panose="020B0604020202020204" pitchFamily="34" charset="0"/>
                <a:cs typeface="Arial" panose="020B0604020202020204" pitchFamily="34" charset="0"/>
              </a:rPr>
              <a:t>την ημερομηνία επιτυχούς υποστήριξης </a:t>
            </a:r>
            <a:r>
              <a:rPr lang="el-GR" dirty="0" smtClean="0">
                <a:latin typeface="Arial" panose="020B0604020202020204" pitchFamily="34" charset="0"/>
                <a:cs typeface="Arial" panose="020B0604020202020204" pitchFamily="34" charset="0"/>
              </a:rPr>
              <a:t>της μεταπτυχιακής </a:t>
            </a:r>
            <a:r>
              <a:rPr lang="el-GR" dirty="0">
                <a:latin typeface="Arial" panose="020B0604020202020204" pitchFamily="34" charset="0"/>
                <a:cs typeface="Arial" panose="020B0604020202020204" pitchFamily="34" charset="0"/>
              </a:rPr>
              <a:t>διπλωματικής εργασίας, οι </a:t>
            </a:r>
            <a:r>
              <a:rPr lang="el-GR" dirty="0" smtClean="0">
                <a:latin typeface="Arial" panose="020B0604020202020204" pitchFamily="34" charset="0"/>
                <a:cs typeface="Arial" panose="020B0604020202020204" pitchFamily="34" charset="0"/>
              </a:rPr>
              <a:t>μεταπτυχιακοί φοιτητές/τριες </a:t>
            </a:r>
            <a:r>
              <a:rPr lang="el-GR" dirty="0">
                <a:latin typeface="Arial" panose="020B0604020202020204" pitchFamily="34" charset="0"/>
                <a:cs typeface="Arial" panose="020B0604020202020204" pitchFamily="34" charset="0"/>
              </a:rPr>
              <a:t>θεωρείται ότι ολοκλήρωσαν τις </a:t>
            </a:r>
            <a:r>
              <a:rPr lang="el-GR" dirty="0" smtClean="0">
                <a:latin typeface="Arial" panose="020B0604020202020204" pitchFamily="34" charset="0"/>
                <a:cs typeface="Arial" panose="020B0604020202020204" pitchFamily="34" charset="0"/>
              </a:rPr>
              <a:t>υποχρεώσεις τους </a:t>
            </a:r>
            <a:r>
              <a:rPr lang="el-GR" dirty="0">
                <a:latin typeface="Arial" panose="020B0604020202020204" pitchFamily="34" charset="0"/>
                <a:cs typeface="Arial" panose="020B0604020202020204" pitchFamily="34" charset="0"/>
              </a:rPr>
              <a:t>στο Δ.Δ.Π.Μ.Σ. και δικαιούνται </a:t>
            </a:r>
            <a:r>
              <a:rPr lang="el-GR" dirty="0" smtClean="0">
                <a:latin typeface="Arial" panose="020B0604020202020204" pitchFamily="34" charset="0"/>
                <a:cs typeface="Arial" panose="020B0604020202020204" pitchFamily="34" charset="0"/>
              </a:rPr>
              <a:t>βεβαίωση ολοκλήρωσης </a:t>
            </a:r>
            <a:r>
              <a:rPr lang="el-GR" dirty="0">
                <a:latin typeface="Arial" panose="020B0604020202020204" pitchFamily="34" charset="0"/>
                <a:cs typeface="Arial" panose="020B0604020202020204" pitchFamily="34" charset="0"/>
              </a:rPr>
              <a:t>του Δ.Δ.Π.Μ.Σ.</a:t>
            </a:r>
          </a:p>
          <a:p>
            <a:pPr marL="0" indent="0" algn="just">
              <a:buNone/>
            </a:pP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Με </a:t>
            </a:r>
            <a:r>
              <a:rPr lang="el-GR" dirty="0">
                <a:latin typeface="Arial" panose="020B0604020202020204" pitchFamily="34" charset="0"/>
                <a:cs typeface="Arial" panose="020B0604020202020204" pitchFamily="34" charset="0"/>
              </a:rPr>
              <a:t>απόφαση της Ε.Δ.Ε. ορίζεται η γλώσσα συγγραφής της μεταπτυχιακής διπλωματικής εργασίας, </a:t>
            </a:r>
            <a:r>
              <a:rPr lang="el-GR" dirty="0" smtClean="0">
                <a:latin typeface="Arial" panose="020B0604020202020204" pitchFamily="34" charset="0"/>
                <a:cs typeface="Arial" panose="020B0604020202020204" pitchFamily="34" charset="0"/>
              </a:rPr>
              <a:t>εφόσον είναι </a:t>
            </a:r>
            <a:r>
              <a:rPr lang="el-GR" dirty="0">
                <a:latin typeface="Arial" panose="020B0604020202020204" pitchFamily="34" charset="0"/>
                <a:cs typeface="Arial" panose="020B0604020202020204" pitchFamily="34" charset="0"/>
              </a:rPr>
              <a:t>διαφορετική της ελληνικής.</a:t>
            </a:r>
          </a:p>
        </p:txBody>
      </p:sp>
    </p:spTree>
    <p:extLst>
      <p:ext uri="{BB962C8B-B14F-4D97-AF65-F5344CB8AC3E}">
        <p14:creationId xmlns:p14="http://schemas.microsoft.com/office/powerpoint/2010/main" val="9367098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20090" y="4114800"/>
            <a:ext cx="4760785" cy="1748790"/>
          </a:xfrm>
        </p:spPr>
        <p:txBody>
          <a:bodyPr/>
          <a:lstStyle/>
          <a:p>
            <a:pPr algn="ctr"/>
            <a:r>
              <a:rPr lang="el-GR" b="1" dirty="0" smtClean="0">
                <a:solidFill>
                  <a:schemeClr val="accent3">
                    <a:lumMod val="75000"/>
                  </a:schemeClr>
                </a:solidFill>
                <a:latin typeface="Arial" panose="020B0604020202020204" pitchFamily="34" charset="0"/>
                <a:cs typeface="Arial" panose="020B0604020202020204" pitchFamily="34" charset="0"/>
              </a:rPr>
              <a:t>Εργαστήρια ΔΔΠΜΣ</a:t>
            </a:r>
            <a:endParaRPr lang="el-GR" b="1"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08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330" y="514350"/>
            <a:ext cx="4863655" cy="1889475"/>
          </a:xfrm>
        </p:spPr>
        <p:txBody>
          <a:bodyPr>
            <a:noAutofit/>
          </a:bodyPr>
          <a:lstStyle/>
          <a:p>
            <a:pPr algn="just"/>
            <a:r>
              <a:rPr lang="el-GR" sz="2400" dirty="0">
                <a:solidFill>
                  <a:schemeClr val="tx1"/>
                </a:solidFill>
                <a:latin typeface="Arial" panose="020B0604020202020204" pitchFamily="34" charset="0"/>
                <a:cs typeface="Arial" panose="020B0604020202020204" pitchFamily="34" charset="0"/>
              </a:rPr>
              <a:t>Στους φοιτητές μας παρέχεται πρόσβαση σε </a:t>
            </a:r>
            <a:r>
              <a:rPr lang="el-GR" sz="2400" dirty="0" smtClean="0">
                <a:solidFill>
                  <a:schemeClr val="tx1"/>
                </a:solidFill>
                <a:latin typeface="Arial" panose="020B0604020202020204" pitchFamily="34" charset="0"/>
                <a:cs typeface="Arial" panose="020B0604020202020204" pitchFamily="34" charset="0"/>
              </a:rPr>
              <a:t>3 </a:t>
            </a:r>
            <a:r>
              <a:rPr lang="el-GR" sz="2400" dirty="0">
                <a:solidFill>
                  <a:schemeClr val="tx1"/>
                </a:solidFill>
                <a:latin typeface="Arial" panose="020B0604020202020204" pitchFamily="34" charset="0"/>
                <a:cs typeface="Arial" panose="020B0604020202020204" pitchFamily="34" charset="0"/>
              </a:rPr>
              <a:t>εργαστήρια και 2 κλινικές </a:t>
            </a:r>
            <a:r>
              <a:rPr lang="el-GR" sz="2400" dirty="0" smtClean="0">
                <a:solidFill>
                  <a:schemeClr val="tx1"/>
                </a:solidFill>
                <a:latin typeface="Arial" panose="020B0604020202020204" pitchFamily="34" charset="0"/>
                <a:cs typeface="Arial" panose="020B0604020202020204" pitchFamily="34" charset="0"/>
              </a:rPr>
              <a:t>για </a:t>
            </a:r>
            <a:r>
              <a:rPr lang="el-GR" sz="2400" dirty="0">
                <a:solidFill>
                  <a:schemeClr val="tx1"/>
                </a:solidFill>
                <a:latin typeface="Arial" panose="020B0604020202020204" pitchFamily="34" charset="0"/>
                <a:cs typeface="Arial" panose="020B0604020202020204" pitchFamily="34" charset="0"/>
              </a:rPr>
              <a:t>την ανάλυση και μελέτη της ομιλίας, της γλώσσας, της ακοής και της κατάποσης</a:t>
            </a:r>
            <a:endParaRPr lang="el-GR" sz="2400" dirty="0">
              <a:latin typeface="Arial" panose="020B0604020202020204" pitchFamily="34" charset="0"/>
              <a:cs typeface="Arial" panose="020B0604020202020204" pitchFamily="34" charset="0"/>
            </a:endParaRPr>
          </a:p>
        </p:txBody>
      </p:sp>
      <p:grpSp>
        <p:nvGrpSpPr>
          <p:cNvPr id="4" name="Google Shape;307;p32"/>
          <p:cNvGrpSpPr/>
          <p:nvPr/>
        </p:nvGrpSpPr>
        <p:grpSpPr>
          <a:xfrm>
            <a:off x="354330" y="2880360"/>
            <a:ext cx="5592965" cy="5829300"/>
            <a:chOff x="0" y="11013"/>
            <a:chExt cx="4760913" cy="2770041"/>
          </a:xfrm>
        </p:grpSpPr>
        <p:sp>
          <p:nvSpPr>
            <p:cNvPr id="5" name="Google Shape;308;p32"/>
            <p:cNvSpPr/>
            <p:nvPr/>
          </p:nvSpPr>
          <p:spPr>
            <a:xfrm>
              <a:off x="0" y="457653"/>
              <a:ext cx="4760913" cy="277200"/>
            </a:xfrm>
            <a:prstGeom prst="rect">
              <a:avLst/>
            </a:prstGeom>
            <a:solidFill>
              <a:srgbClr val="FFFFFF">
                <a:alpha val="89803"/>
              </a:srgbClr>
            </a:solidFill>
            <a:ln w="19050" cap="rnd" cmpd="sng">
              <a:solidFill>
                <a:srgbClr val="1B79F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smtClean="0">
                <a:ln>
                  <a:noFill/>
                </a:ln>
                <a:solidFill>
                  <a:srgbClr val="000000"/>
                </a:solidFill>
                <a:effectLst/>
                <a:uLnTx/>
                <a:uFillTx/>
                <a:latin typeface="Arial"/>
                <a:cs typeface="Arial"/>
                <a:sym typeface="Arial"/>
              </a:endParaRPr>
            </a:p>
          </p:txBody>
        </p:sp>
        <p:sp>
          <p:nvSpPr>
            <p:cNvPr id="6" name="Google Shape;309;p32"/>
            <p:cNvSpPr/>
            <p:nvPr/>
          </p:nvSpPr>
          <p:spPr>
            <a:xfrm>
              <a:off x="218357" y="11013"/>
              <a:ext cx="3329384" cy="601865"/>
            </a:xfrm>
            <a:prstGeom prst="roundRect">
              <a:avLst>
                <a:gd name="adj" fmla="val 16667"/>
              </a:avLst>
            </a:prstGeom>
            <a:solidFill>
              <a:srgbClr val="99FF66"/>
            </a:solid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smtClean="0">
                <a:ln>
                  <a:noFill/>
                </a:ln>
                <a:solidFill>
                  <a:srgbClr val="000000"/>
                </a:solidFill>
                <a:effectLst/>
                <a:uLnTx/>
                <a:uFillTx/>
                <a:latin typeface="Arial"/>
                <a:cs typeface="Arial"/>
                <a:sym typeface="Arial"/>
              </a:endParaRPr>
            </a:p>
          </p:txBody>
        </p:sp>
        <p:sp>
          <p:nvSpPr>
            <p:cNvPr id="7" name="Google Shape;310;p32"/>
            <p:cNvSpPr txBox="1"/>
            <p:nvPr/>
          </p:nvSpPr>
          <p:spPr>
            <a:xfrm>
              <a:off x="247738" y="40394"/>
              <a:ext cx="3270622" cy="543103"/>
            </a:xfrm>
            <a:prstGeom prst="rect">
              <a:avLst/>
            </a:prstGeom>
            <a:noFill/>
            <a:ln>
              <a:noFill/>
            </a:ln>
          </p:spPr>
          <p:txBody>
            <a:bodyPr spcFirstLastPara="1" wrap="square" lIns="125950" tIns="0" rIns="125950" bIns="0" anchor="ctr" anchorCtr="0">
              <a:noAutofit/>
            </a:bodyPr>
            <a:lstStyle/>
            <a:p>
              <a:pPr marL="0" marR="0" lvl="0" indent="0" defTabSz="914400" eaLnBrk="1" fontAlgn="auto" latinLnBrk="0" hangingPunct="1">
                <a:lnSpc>
                  <a:spcPct val="90000"/>
                </a:lnSpc>
                <a:spcBef>
                  <a:spcPts val="0"/>
                </a:spcBef>
                <a:spcAft>
                  <a:spcPts val="0"/>
                </a:spcAft>
                <a:buClr>
                  <a:srgbClr val="000000"/>
                </a:buClr>
                <a:buSzTx/>
                <a:buFont typeface="Arial"/>
                <a:buNone/>
                <a:tabLst/>
                <a:defRPr/>
              </a:pPr>
              <a:r>
                <a:rPr kumimoji="0" lang="el-GR" sz="1600" i="0" u="none" strike="noStrike" kern="0" cap="none" spc="0" normalizeH="0" baseline="0" noProof="0" dirty="0" smtClean="0">
                  <a:ln>
                    <a:noFill/>
                  </a:ln>
                  <a:solidFill>
                    <a:srgbClr val="000000"/>
                  </a:solidFill>
                  <a:effectLst/>
                  <a:uLnTx/>
                  <a:uFillTx/>
                  <a:latin typeface="Arial" panose="020B0604020202020204" pitchFamily="34" charset="0"/>
                  <a:ea typeface="Trebuchet MS"/>
                  <a:cs typeface="Arial" panose="020B0604020202020204" pitchFamily="34" charset="0"/>
                  <a:sym typeface="Trebuchet MS"/>
                </a:rPr>
                <a:t>Εργαστήριο Μελετών, Εφαρμογών και Παρεμβάσεων στην Επικοινωνία και την Κώφωση</a:t>
              </a:r>
            </a:p>
            <a:p>
              <a:pPr marL="0" marR="0" lvl="0" indent="0" defTabSz="914400" eaLnBrk="1" fontAlgn="auto" latinLnBrk="0" hangingPunct="1">
                <a:lnSpc>
                  <a:spcPct val="90000"/>
                </a:lnSpc>
                <a:spcBef>
                  <a:spcPts val="0"/>
                </a:spcBef>
                <a:spcAft>
                  <a:spcPts val="0"/>
                </a:spcAft>
                <a:buClr>
                  <a:srgbClr val="000000"/>
                </a:buClr>
                <a:buSzTx/>
                <a:buFont typeface="Arial"/>
                <a:buNone/>
                <a:tabLst/>
                <a:defRPr/>
              </a:pPr>
              <a:r>
                <a:rPr kumimoji="0" lang="el-GR" sz="1600" i="0" u="none" strike="noStrike" kern="0" cap="none" spc="0" normalizeH="0" baseline="0" noProof="0" dirty="0" smtClean="0">
                  <a:ln>
                    <a:noFill/>
                  </a:ln>
                  <a:solidFill>
                    <a:srgbClr val="000000"/>
                  </a:solidFill>
                  <a:effectLst/>
                  <a:uLnTx/>
                  <a:uFillTx/>
                  <a:latin typeface="Arial" panose="020B0604020202020204" pitchFamily="34" charset="0"/>
                  <a:ea typeface="Trebuchet MS"/>
                  <a:cs typeface="Arial" panose="020B0604020202020204" pitchFamily="34" charset="0"/>
                  <a:sym typeface="Trebuchet MS"/>
                </a:rPr>
                <a:t>ΠΑΝΕΠΙΣΤΗΜΙΟ ΜΑΚΕΔΟΝΙΑΣ</a:t>
              </a:r>
              <a:endParaRPr kumimoji="0" sz="1600" i="0" u="none" strike="noStrike" kern="0" cap="none" spc="0" normalizeH="0" baseline="0" noProof="0" dirty="0" smtClean="0">
                <a:ln>
                  <a:noFill/>
                </a:ln>
                <a:solidFill>
                  <a:srgbClr val="000000"/>
                </a:solidFill>
                <a:effectLst/>
                <a:uLnTx/>
                <a:uFillTx/>
                <a:latin typeface="Arial" panose="020B0604020202020204" pitchFamily="34" charset="0"/>
                <a:ea typeface="Trebuchet MS"/>
                <a:cs typeface="Arial" panose="020B0604020202020204" pitchFamily="34" charset="0"/>
                <a:sym typeface="Trebuchet MS"/>
              </a:endParaRPr>
            </a:p>
          </p:txBody>
        </p:sp>
        <p:sp>
          <p:nvSpPr>
            <p:cNvPr id="8" name="Google Shape;311;p32"/>
            <p:cNvSpPr/>
            <p:nvPr/>
          </p:nvSpPr>
          <p:spPr>
            <a:xfrm>
              <a:off x="0" y="1006974"/>
              <a:ext cx="4760913" cy="277200"/>
            </a:xfrm>
            <a:prstGeom prst="rect">
              <a:avLst/>
            </a:prstGeom>
            <a:solidFill>
              <a:srgbClr val="FFFFFF">
                <a:alpha val="89803"/>
              </a:srgbClr>
            </a:solidFill>
            <a:ln w="19050" cap="rnd" cmpd="sng">
              <a:solidFill>
                <a:srgbClr val="1B79F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smtClean="0">
                <a:ln>
                  <a:noFill/>
                </a:ln>
                <a:solidFill>
                  <a:srgbClr val="000000"/>
                </a:solidFill>
                <a:effectLst/>
                <a:uLnTx/>
                <a:uFillTx/>
                <a:latin typeface="Arial"/>
                <a:cs typeface="Arial"/>
                <a:sym typeface="Arial"/>
              </a:endParaRPr>
            </a:p>
          </p:txBody>
        </p:sp>
        <p:sp>
          <p:nvSpPr>
            <p:cNvPr id="9" name="Google Shape;312;p32"/>
            <p:cNvSpPr/>
            <p:nvPr/>
          </p:nvSpPr>
          <p:spPr>
            <a:xfrm>
              <a:off x="250427" y="779985"/>
              <a:ext cx="3332639" cy="375080"/>
            </a:xfrm>
            <a:prstGeom prst="roundRect">
              <a:avLst>
                <a:gd name="adj" fmla="val 16667"/>
              </a:avLst>
            </a:prstGeom>
            <a:solidFill>
              <a:srgbClr val="00FFFF"/>
            </a:solid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smtClean="0">
                <a:ln>
                  <a:noFill/>
                </a:ln>
                <a:solidFill>
                  <a:srgbClr val="000000"/>
                </a:solidFill>
                <a:effectLst/>
                <a:uLnTx/>
                <a:uFillTx/>
                <a:latin typeface="Arial"/>
                <a:cs typeface="Arial"/>
                <a:sym typeface="Arial"/>
              </a:endParaRPr>
            </a:p>
          </p:txBody>
        </p:sp>
        <p:sp>
          <p:nvSpPr>
            <p:cNvPr id="10" name="Google Shape;313;p32"/>
            <p:cNvSpPr txBox="1"/>
            <p:nvPr/>
          </p:nvSpPr>
          <p:spPr>
            <a:xfrm>
              <a:off x="262840" y="798295"/>
              <a:ext cx="3296019" cy="338460"/>
            </a:xfrm>
            <a:prstGeom prst="rect">
              <a:avLst/>
            </a:prstGeom>
            <a:noFill/>
            <a:ln>
              <a:noFill/>
            </a:ln>
          </p:spPr>
          <p:txBody>
            <a:bodyPr spcFirstLastPara="1" wrap="square" lIns="125950" tIns="0" rIns="125950" bIns="0" anchor="ctr" anchorCtr="0">
              <a:noAutofit/>
            </a:bodyPr>
            <a:lstStyle/>
            <a:p>
              <a:pPr marL="0" marR="0" lvl="0" indent="0" defTabSz="914400" eaLnBrk="1" fontAlgn="auto" latinLnBrk="0" hangingPunct="1">
                <a:lnSpc>
                  <a:spcPct val="90000"/>
                </a:lnSpc>
                <a:spcBef>
                  <a:spcPts val="0"/>
                </a:spcBef>
                <a:spcAft>
                  <a:spcPts val="0"/>
                </a:spcAft>
                <a:buClr>
                  <a:srgbClr val="000000"/>
                </a:buClr>
                <a:buSzTx/>
                <a:buFont typeface="Arial"/>
                <a:buNone/>
                <a:tabLst/>
                <a:defRPr/>
              </a:pPr>
              <a:r>
                <a:rPr kumimoji="0" lang="el-GR" sz="1600" i="0" u="none" strike="noStrike" kern="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sym typeface="Calibri"/>
                </a:rPr>
                <a:t>Εργαστήριο Γλωσσικής Ανάπτυξης ΑΠΘ</a:t>
              </a:r>
              <a:endParaRPr kumimoji="0" sz="1600" i="0" u="none" strike="noStrike" kern="0" cap="none" spc="0" normalizeH="0" baseline="0" noProof="0" dirty="0" smtClean="0">
                <a:ln>
                  <a:noFill/>
                </a:ln>
                <a:solidFill>
                  <a:srgbClr val="000000"/>
                </a:solidFill>
                <a:effectLst/>
                <a:uLnTx/>
                <a:uFillTx/>
                <a:latin typeface="Arial" panose="020B0604020202020204" pitchFamily="34" charset="0"/>
                <a:ea typeface="Trebuchet MS"/>
                <a:cs typeface="Arial" panose="020B0604020202020204" pitchFamily="34" charset="0"/>
                <a:sym typeface="Trebuchet MS"/>
              </a:endParaRPr>
            </a:p>
          </p:txBody>
        </p:sp>
        <p:sp>
          <p:nvSpPr>
            <p:cNvPr id="11" name="Google Shape;314;p32"/>
            <p:cNvSpPr/>
            <p:nvPr/>
          </p:nvSpPr>
          <p:spPr>
            <a:xfrm>
              <a:off x="0" y="1505934"/>
              <a:ext cx="4760913" cy="277200"/>
            </a:xfrm>
            <a:prstGeom prst="rect">
              <a:avLst/>
            </a:prstGeom>
            <a:solidFill>
              <a:srgbClr val="FFFFFF">
                <a:alpha val="89803"/>
              </a:srgbClr>
            </a:solidFill>
            <a:ln w="19050" cap="rnd" cmpd="sng">
              <a:solidFill>
                <a:srgbClr val="1B79F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smtClean="0">
                <a:ln>
                  <a:noFill/>
                </a:ln>
                <a:solidFill>
                  <a:srgbClr val="000000"/>
                </a:solidFill>
                <a:effectLst/>
                <a:uLnTx/>
                <a:uFillTx/>
                <a:latin typeface="Arial"/>
                <a:cs typeface="Arial"/>
                <a:sym typeface="Arial"/>
              </a:endParaRPr>
            </a:p>
          </p:txBody>
        </p:sp>
        <p:sp>
          <p:nvSpPr>
            <p:cNvPr id="12" name="Google Shape;315;p32"/>
            <p:cNvSpPr/>
            <p:nvPr/>
          </p:nvSpPr>
          <p:spPr>
            <a:xfrm>
              <a:off x="231561" y="1343574"/>
              <a:ext cx="3332639" cy="324720"/>
            </a:xfrm>
            <a:prstGeom prst="roundRect">
              <a:avLst>
                <a:gd name="adj" fmla="val 16667"/>
              </a:avLst>
            </a:prstGeom>
            <a:solidFill>
              <a:srgbClr val="FFFF00"/>
            </a:solid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smtClean="0">
                <a:ln>
                  <a:noFill/>
                </a:ln>
                <a:solidFill>
                  <a:srgbClr val="000000"/>
                </a:solidFill>
                <a:effectLst/>
                <a:uLnTx/>
                <a:uFillTx/>
                <a:latin typeface="Arial"/>
                <a:cs typeface="Arial"/>
                <a:sym typeface="Arial"/>
              </a:endParaRPr>
            </a:p>
          </p:txBody>
        </p:sp>
        <p:sp>
          <p:nvSpPr>
            <p:cNvPr id="13" name="Google Shape;316;p32"/>
            <p:cNvSpPr txBox="1"/>
            <p:nvPr/>
          </p:nvSpPr>
          <p:spPr>
            <a:xfrm>
              <a:off x="247413" y="1359426"/>
              <a:ext cx="3300935" cy="293016"/>
            </a:xfrm>
            <a:prstGeom prst="rect">
              <a:avLst/>
            </a:prstGeom>
            <a:noFill/>
            <a:ln>
              <a:noFill/>
            </a:ln>
          </p:spPr>
          <p:txBody>
            <a:bodyPr spcFirstLastPara="1" wrap="square" lIns="125950" tIns="0" rIns="125950" bIns="0" anchor="ctr" anchorCtr="0">
              <a:noAutofit/>
            </a:bodyPr>
            <a:lstStyle/>
            <a:p>
              <a:pPr marL="0" marR="0" lvl="0" indent="0" defTabSz="914400" eaLnBrk="1" fontAlgn="auto" latinLnBrk="0" hangingPunct="1">
                <a:lnSpc>
                  <a:spcPct val="90000"/>
                </a:lnSpc>
                <a:spcBef>
                  <a:spcPts val="0"/>
                </a:spcBef>
                <a:spcAft>
                  <a:spcPts val="0"/>
                </a:spcAft>
                <a:buClr>
                  <a:srgbClr val="000000"/>
                </a:buClr>
                <a:buSzTx/>
                <a:buFont typeface="Arial"/>
                <a:buNone/>
                <a:tabLst/>
                <a:defRPr/>
              </a:pPr>
              <a:r>
                <a:rPr kumimoji="0" lang="el-GR" sz="1600" i="0" u="none" strike="noStrike" kern="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sym typeface="Calibri"/>
                </a:rPr>
                <a:t>Εργαστήριο Φωνητικής ΑΠΘ </a:t>
              </a:r>
              <a:endParaRPr kumimoji="0" sz="1600" i="0" u="none" strike="noStrike" kern="0" cap="none" spc="0" normalizeH="0" baseline="0" noProof="0" dirty="0" smtClean="0">
                <a:ln>
                  <a:noFill/>
                </a:ln>
                <a:solidFill>
                  <a:srgbClr val="000000"/>
                </a:solidFill>
                <a:effectLst/>
                <a:uLnTx/>
                <a:uFillTx/>
                <a:latin typeface="Arial" panose="020B0604020202020204" pitchFamily="34" charset="0"/>
                <a:ea typeface="Trebuchet MS"/>
                <a:cs typeface="Arial" panose="020B0604020202020204" pitchFamily="34" charset="0"/>
                <a:sym typeface="Trebuchet MS"/>
              </a:endParaRPr>
            </a:p>
          </p:txBody>
        </p:sp>
        <p:sp>
          <p:nvSpPr>
            <p:cNvPr id="14" name="Google Shape;317;p32"/>
            <p:cNvSpPr/>
            <p:nvPr/>
          </p:nvSpPr>
          <p:spPr>
            <a:xfrm>
              <a:off x="0" y="2004894"/>
              <a:ext cx="4760913" cy="277200"/>
            </a:xfrm>
            <a:prstGeom prst="rect">
              <a:avLst/>
            </a:prstGeom>
            <a:solidFill>
              <a:srgbClr val="FFFFFF">
                <a:alpha val="89803"/>
              </a:srgbClr>
            </a:solidFill>
            <a:ln w="19050" cap="rnd" cmpd="sng">
              <a:solidFill>
                <a:srgbClr val="1B79F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smtClean="0">
                <a:ln>
                  <a:noFill/>
                </a:ln>
                <a:solidFill>
                  <a:srgbClr val="000000"/>
                </a:solidFill>
                <a:effectLst/>
                <a:uLnTx/>
                <a:uFillTx/>
                <a:latin typeface="Arial"/>
                <a:cs typeface="Arial"/>
                <a:sym typeface="Arial"/>
              </a:endParaRPr>
            </a:p>
          </p:txBody>
        </p:sp>
        <p:sp>
          <p:nvSpPr>
            <p:cNvPr id="15" name="Google Shape;318;p32"/>
            <p:cNvSpPr/>
            <p:nvPr/>
          </p:nvSpPr>
          <p:spPr>
            <a:xfrm>
              <a:off x="238045" y="1842534"/>
              <a:ext cx="3332639" cy="324720"/>
            </a:xfrm>
            <a:prstGeom prst="roundRect">
              <a:avLst>
                <a:gd name="adj" fmla="val 16667"/>
              </a:avLst>
            </a:prstGeom>
            <a:solidFill>
              <a:srgbClr val="00FF00"/>
            </a:solid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smtClean="0">
                <a:ln>
                  <a:noFill/>
                </a:ln>
                <a:solidFill>
                  <a:srgbClr val="000000"/>
                </a:solidFill>
                <a:effectLst/>
                <a:uLnTx/>
                <a:uFillTx/>
                <a:latin typeface="Arial"/>
                <a:cs typeface="Arial"/>
                <a:sym typeface="Arial"/>
              </a:endParaRPr>
            </a:p>
          </p:txBody>
        </p:sp>
        <p:sp>
          <p:nvSpPr>
            <p:cNvPr id="16" name="Google Shape;319;p32"/>
            <p:cNvSpPr txBox="1"/>
            <p:nvPr/>
          </p:nvSpPr>
          <p:spPr>
            <a:xfrm>
              <a:off x="253897" y="1858386"/>
              <a:ext cx="3300935" cy="293016"/>
            </a:xfrm>
            <a:prstGeom prst="rect">
              <a:avLst/>
            </a:prstGeom>
            <a:noFill/>
            <a:ln>
              <a:noFill/>
            </a:ln>
          </p:spPr>
          <p:txBody>
            <a:bodyPr spcFirstLastPara="1" wrap="square" lIns="125950" tIns="0" rIns="125950" bIns="0" anchor="ctr" anchorCtr="0">
              <a:noAutofit/>
            </a:bodyPr>
            <a:lstStyle/>
            <a:p>
              <a:pPr marL="0" marR="0" lvl="0" indent="0" defTabSz="914400" eaLnBrk="1" fontAlgn="auto" latinLnBrk="0" hangingPunct="1">
                <a:lnSpc>
                  <a:spcPct val="90000"/>
                </a:lnSpc>
                <a:spcBef>
                  <a:spcPts val="0"/>
                </a:spcBef>
                <a:spcAft>
                  <a:spcPts val="0"/>
                </a:spcAft>
                <a:buClr>
                  <a:srgbClr val="000000"/>
                </a:buClr>
                <a:buSzTx/>
                <a:buFont typeface="Arial"/>
                <a:buNone/>
                <a:tabLst/>
                <a:defRPr/>
              </a:pPr>
              <a:r>
                <a:rPr kumimoji="0" lang="el-GR" sz="1600" i="0" u="none" strike="noStrike" kern="0" cap="none" spc="0" normalizeH="0" baseline="0" noProof="0" dirty="0" smtClean="0">
                  <a:ln>
                    <a:noFill/>
                  </a:ln>
                  <a:solidFill>
                    <a:srgbClr val="000000"/>
                  </a:solidFill>
                  <a:effectLst/>
                  <a:uLnTx/>
                  <a:uFillTx/>
                  <a:latin typeface="Arial" panose="020B0604020202020204" pitchFamily="34" charset="0"/>
                  <a:ea typeface="Trebuchet MS"/>
                  <a:cs typeface="Arial" panose="020B0604020202020204" pitchFamily="34" charset="0"/>
                  <a:sym typeface="Trebuchet MS"/>
                </a:rPr>
                <a:t>Κέντρο Κοχλιακών Εμφυτεύσεων </a:t>
              </a:r>
            </a:p>
            <a:p>
              <a:pPr marL="0" marR="0" lvl="0" indent="0" defTabSz="914400" eaLnBrk="1" fontAlgn="auto" latinLnBrk="0" hangingPunct="1">
                <a:lnSpc>
                  <a:spcPct val="90000"/>
                </a:lnSpc>
                <a:spcBef>
                  <a:spcPts val="0"/>
                </a:spcBef>
                <a:spcAft>
                  <a:spcPts val="0"/>
                </a:spcAft>
                <a:buClr>
                  <a:srgbClr val="000000"/>
                </a:buClr>
                <a:buSzTx/>
                <a:buFont typeface="Arial"/>
                <a:buNone/>
                <a:tabLst/>
                <a:defRPr/>
              </a:pPr>
              <a:r>
                <a:rPr kumimoji="0" lang="el-GR" sz="1600" i="0" u="none" strike="noStrike" kern="0" cap="none" spc="0" normalizeH="0" baseline="0" noProof="0" dirty="0" smtClean="0">
                  <a:ln>
                    <a:noFill/>
                  </a:ln>
                  <a:solidFill>
                    <a:srgbClr val="000000"/>
                  </a:solidFill>
                  <a:effectLst/>
                  <a:uLnTx/>
                  <a:uFillTx/>
                  <a:latin typeface="Arial" panose="020B0604020202020204" pitchFamily="34" charset="0"/>
                  <a:ea typeface="Trebuchet MS"/>
                  <a:cs typeface="Arial" panose="020B0604020202020204" pitchFamily="34" charset="0"/>
                  <a:sym typeface="Trebuchet MS"/>
                </a:rPr>
                <a:t>Α’ ΩΡΛ Κλινική ΑΧΕΠΑ</a:t>
              </a:r>
              <a:endParaRPr kumimoji="0" sz="1600" i="0" u="none" strike="noStrike" kern="0" cap="none" spc="0" normalizeH="0" baseline="0" noProof="0" dirty="0" smtClean="0">
                <a:ln>
                  <a:noFill/>
                </a:ln>
                <a:solidFill>
                  <a:srgbClr val="000000"/>
                </a:solidFill>
                <a:effectLst/>
                <a:uLnTx/>
                <a:uFillTx/>
                <a:latin typeface="Arial" panose="020B0604020202020204" pitchFamily="34" charset="0"/>
                <a:ea typeface="Trebuchet MS"/>
                <a:cs typeface="Arial" panose="020B0604020202020204" pitchFamily="34" charset="0"/>
                <a:sym typeface="Trebuchet MS"/>
              </a:endParaRPr>
            </a:p>
          </p:txBody>
        </p:sp>
        <p:sp>
          <p:nvSpPr>
            <p:cNvPr id="17" name="Google Shape;320;p32"/>
            <p:cNvSpPr/>
            <p:nvPr/>
          </p:nvSpPr>
          <p:spPr>
            <a:xfrm>
              <a:off x="0" y="2503854"/>
              <a:ext cx="4760913" cy="277200"/>
            </a:xfrm>
            <a:prstGeom prst="rect">
              <a:avLst/>
            </a:prstGeom>
            <a:solidFill>
              <a:srgbClr val="FFFFFF">
                <a:alpha val="89803"/>
              </a:srgbClr>
            </a:solidFill>
            <a:ln w="19050" cap="rnd" cmpd="sng">
              <a:solidFill>
                <a:srgbClr val="1B79F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smtClean="0">
                <a:ln>
                  <a:noFill/>
                </a:ln>
                <a:solidFill>
                  <a:srgbClr val="000000"/>
                </a:solidFill>
                <a:effectLst/>
                <a:uLnTx/>
                <a:uFillTx/>
                <a:latin typeface="Arial"/>
                <a:cs typeface="Arial"/>
                <a:sym typeface="Arial"/>
              </a:endParaRPr>
            </a:p>
          </p:txBody>
        </p:sp>
        <p:sp>
          <p:nvSpPr>
            <p:cNvPr id="18" name="Google Shape;321;p32"/>
            <p:cNvSpPr/>
            <p:nvPr/>
          </p:nvSpPr>
          <p:spPr>
            <a:xfrm>
              <a:off x="238045" y="2341494"/>
              <a:ext cx="3332639" cy="324720"/>
            </a:xfrm>
            <a:prstGeom prst="roundRect">
              <a:avLst>
                <a:gd name="adj" fmla="val 16667"/>
              </a:avLst>
            </a:prstGeom>
            <a:solidFill>
              <a:srgbClr val="FF00FF"/>
            </a:solid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smtClean="0">
                <a:ln>
                  <a:noFill/>
                </a:ln>
                <a:solidFill>
                  <a:srgbClr val="000000"/>
                </a:solidFill>
                <a:effectLst/>
                <a:uLnTx/>
                <a:uFillTx/>
                <a:latin typeface="Arial"/>
                <a:cs typeface="Arial"/>
                <a:sym typeface="Arial"/>
              </a:endParaRPr>
            </a:p>
          </p:txBody>
        </p:sp>
        <p:sp>
          <p:nvSpPr>
            <p:cNvPr id="19" name="Google Shape;322;p32"/>
            <p:cNvSpPr txBox="1"/>
            <p:nvPr/>
          </p:nvSpPr>
          <p:spPr>
            <a:xfrm>
              <a:off x="253897" y="2357346"/>
              <a:ext cx="3300935" cy="293016"/>
            </a:xfrm>
            <a:prstGeom prst="rect">
              <a:avLst/>
            </a:prstGeom>
            <a:noFill/>
            <a:ln>
              <a:noFill/>
            </a:ln>
          </p:spPr>
          <p:txBody>
            <a:bodyPr spcFirstLastPara="1" wrap="square" lIns="125950" tIns="0" rIns="125950" bIns="0" anchor="ctr" anchorCtr="0">
              <a:noAutofit/>
            </a:bodyPr>
            <a:lstStyle/>
            <a:p>
              <a:pPr marL="0" marR="0" lvl="0" indent="0" defTabSz="914400" eaLnBrk="1" fontAlgn="auto" latinLnBrk="0" hangingPunct="1">
                <a:lnSpc>
                  <a:spcPct val="90000"/>
                </a:lnSpc>
                <a:spcBef>
                  <a:spcPts val="0"/>
                </a:spcBef>
                <a:spcAft>
                  <a:spcPts val="0"/>
                </a:spcAft>
                <a:buClr>
                  <a:srgbClr val="000000"/>
                </a:buClr>
                <a:buSzTx/>
                <a:buFont typeface="Arial"/>
                <a:buNone/>
                <a:tabLst/>
                <a:defRPr/>
              </a:pPr>
              <a:r>
                <a:rPr kumimoji="0" lang="el-GR" sz="1600" i="0" u="none" strike="noStrike" kern="0" cap="none" spc="0" normalizeH="0" baseline="0" noProof="0" dirty="0" smtClean="0">
                  <a:ln>
                    <a:noFill/>
                  </a:ln>
                  <a:solidFill>
                    <a:srgbClr val="000000"/>
                  </a:solidFill>
                  <a:effectLst/>
                  <a:uLnTx/>
                  <a:uFillTx/>
                  <a:latin typeface="Arial" panose="020B0604020202020204" pitchFamily="34" charset="0"/>
                  <a:ea typeface="Trebuchet MS"/>
                  <a:cs typeface="Arial" panose="020B0604020202020204" pitchFamily="34" charset="0"/>
                  <a:sym typeface="Trebuchet MS"/>
                </a:rPr>
                <a:t>Β’ Νευρολογική Κλινική</a:t>
              </a:r>
              <a:r>
                <a:rPr kumimoji="0" lang="en-US" sz="1600" i="0" u="none" strike="noStrike" kern="0" cap="none" spc="0" normalizeH="0" baseline="0" noProof="0" dirty="0" smtClean="0">
                  <a:ln>
                    <a:noFill/>
                  </a:ln>
                  <a:solidFill>
                    <a:srgbClr val="000000"/>
                  </a:solidFill>
                  <a:effectLst/>
                  <a:uLnTx/>
                  <a:uFillTx/>
                  <a:latin typeface="Arial" panose="020B0604020202020204" pitchFamily="34" charset="0"/>
                  <a:ea typeface="Trebuchet MS"/>
                  <a:cs typeface="Arial" panose="020B0604020202020204" pitchFamily="34" charset="0"/>
                  <a:sym typeface="Trebuchet MS"/>
                </a:rPr>
                <a:t> </a:t>
              </a:r>
              <a:r>
                <a:rPr kumimoji="0" lang="el-GR" sz="1600" i="0" u="none" strike="noStrike" kern="0" cap="none" spc="0" normalizeH="0" baseline="0" noProof="0" dirty="0" smtClean="0">
                  <a:ln>
                    <a:noFill/>
                  </a:ln>
                  <a:solidFill>
                    <a:srgbClr val="000000"/>
                  </a:solidFill>
                  <a:effectLst/>
                  <a:uLnTx/>
                  <a:uFillTx/>
                  <a:latin typeface="Arial" panose="020B0604020202020204" pitchFamily="34" charset="0"/>
                  <a:ea typeface="Trebuchet MS"/>
                  <a:cs typeface="Arial" panose="020B0604020202020204" pitchFamily="34" charset="0"/>
                  <a:sym typeface="Trebuchet MS"/>
                </a:rPr>
                <a:t>ΑΧΕΠΑ</a:t>
              </a:r>
              <a:endParaRPr kumimoji="0" sz="1600" i="0" u="none" strike="noStrike" kern="0" cap="none" spc="0" normalizeH="0" baseline="0" noProof="0" dirty="0" smtClean="0">
                <a:ln>
                  <a:noFill/>
                </a:ln>
                <a:solidFill>
                  <a:srgbClr val="000000"/>
                </a:solidFill>
                <a:effectLst/>
                <a:uLnTx/>
                <a:uFillTx/>
                <a:latin typeface="Arial" panose="020B0604020202020204" pitchFamily="34" charset="0"/>
                <a:ea typeface="Trebuchet MS"/>
                <a:cs typeface="Arial" panose="020B0604020202020204" pitchFamily="34" charset="0"/>
                <a:sym typeface="Trebuchet MS"/>
              </a:endParaRPr>
            </a:p>
          </p:txBody>
        </p:sp>
      </p:grpSp>
    </p:spTree>
    <p:extLst>
      <p:ext uri="{BB962C8B-B14F-4D97-AF65-F5344CB8AC3E}">
        <p14:creationId xmlns:p14="http://schemas.microsoft.com/office/powerpoint/2010/main" val="3115898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330" y="937261"/>
            <a:ext cx="5223510" cy="788670"/>
          </a:xfrm>
        </p:spPr>
        <p:txBody>
          <a:bodyPr>
            <a:normAutofit/>
          </a:bodyPr>
          <a:lstStyle/>
          <a:p>
            <a:r>
              <a:rPr lang="el-GR" dirty="0">
                <a:solidFill>
                  <a:schemeClr val="accent2">
                    <a:lumMod val="50000"/>
                  </a:schemeClr>
                </a:solidFill>
                <a:latin typeface="Arial" panose="020B0604020202020204" pitchFamily="34" charset="0"/>
                <a:cs typeface="Arial" panose="020B0604020202020204" pitchFamily="34" charset="0"/>
              </a:rPr>
              <a:t>Το μεταπτυχιακό με μια ματιά</a:t>
            </a:r>
          </a:p>
        </p:txBody>
      </p:sp>
      <p:sp>
        <p:nvSpPr>
          <p:cNvPr id="3" name="Θέση περιεχομένου 2"/>
          <p:cNvSpPr>
            <a:spLocks noGrp="1"/>
          </p:cNvSpPr>
          <p:nvPr>
            <p:ph idx="1"/>
          </p:nvPr>
        </p:nvSpPr>
        <p:spPr>
          <a:xfrm>
            <a:off x="354330" y="1965960"/>
            <a:ext cx="4863655" cy="6812280"/>
          </a:xfrm>
        </p:spPr>
        <p:txBody>
          <a:bodyPr>
            <a:normAutofit/>
          </a:bodyPr>
          <a:lstStyle/>
          <a:p>
            <a:r>
              <a:rPr lang="el-GR" sz="2400" dirty="0">
                <a:latin typeface="Arial" panose="020B0604020202020204" pitchFamily="34" charset="0"/>
                <a:cs typeface="Arial" panose="020B0604020202020204" pitchFamily="34" charset="0"/>
              </a:rPr>
              <a:t>Μεταπτυχιακό Δίπλωμα Ειδίκευσης (MSc)</a:t>
            </a:r>
          </a:p>
          <a:p>
            <a:r>
              <a:rPr lang="el-GR" sz="2400" dirty="0">
                <a:latin typeface="Arial" panose="020B0604020202020204" pitchFamily="34" charset="0"/>
                <a:cs typeface="Arial" panose="020B0604020202020204" pitchFamily="34" charset="0"/>
              </a:rPr>
              <a:t>2 έτη φοίτησης </a:t>
            </a:r>
          </a:p>
          <a:p>
            <a:r>
              <a:rPr lang="el-GR" sz="2400" dirty="0">
                <a:latin typeface="Arial" panose="020B0604020202020204" pitchFamily="34" charset="0"/>
                <a:cs typeface="Arial" panose="020B0604020202020204" pitchFamily="34" charset="0"/>
              </a:rPr>
              <a:t>120 ECTS</a:t>
            </a:r>
          </a:p>
          <a:p>
            <a:r>
              <a:rPr lang="el-GR" sz="2400" dirty="0">
                <a:latin typeface="Arial" panose="020B0604020202020204" pitchFamily="34" charset="0"/>
                <a:cs typeface="Arial" panose="020B0604020202020204" pitchFamily="34" charset="0"/>
              </a:rPr>
              <a:t>Διδασκαλία </a:t>
            </a:r>
            <a:r>
              <a:rPr lang="el-GR" sz="2400" dirty="0" smtClean="0">
                <a:latin typeface="Arial" panose="020B0604020202020204" pitchFamily="34" charset="0"/>
                <a:cs typeface="Arial" panose="020B0604020202020204" pitchFamily="34" charset="0"/>
              </a:rPr>
              <a:t>εξ </a:t>
            </a:r>
            <a:r>
              <a:rPr lang="el-GR" sz="2400" dirty="0">
                <a:latin typeface="Arial" panose="020B0604020202020204" pitchFamily="34" charset="0"/>
                <a:cs typeface="Arial" panose="020B0604020202020204" pitchFamily="34" charset="0"/>
              </a:rPr>
              <a:t>αποστάσεως </a:t>
            </a:r>
            <a:endParaRPr lang="el-GR" sz="2400" dirty="0" smtClean="0">
              <a:latin typeface="Arial" panose="020B0604020202020204" pitchFamily="34" charset="0"/>
              <a:cs typeface="Arial" panose="020B0604020202020204" pitchFamily="34" charset="0"/>
            </a:endParaRPr>
          </a:p>
          <a:p>
            <a:pPr marL="0" indent="0">
              <a:buNone/>
            </a:pPr>
            <a:r>
              <a:rPr lang="el-GR" sz="2400" dirty="0">
                <a:latin typeface="Arial" panose="020B0604020202020204" pitchFamily="34" charset="0"/>
                <a:cs typeface="Arial" panose="020B0604020202020204" pitchFamily="34" charset="0"/>
              </a:rPr>
              <a:t> </a:t>
            </a:r>
            <a:r>
              <a:rPr lang="el-GR" sz="2400" dirty="0" smtClean="0">
                <a:latin typeface="Arial" panose="020B0604020202020204" pitchFamily="34" charset="0"/>
                <a:cs typeface="Arial" panose="020B0604020202020204" pitchFamily="34" charset="0"/>
              </a:rPr>
              <a:t>  και δια ζώσης</a:t>
            </a:r>
            <a:endParaRPr lang="el-GR" sz="2400" dirty="0">
              <a:latin typeface="Arial" panose="020B0604020202020204" pitchFamily="34" charset="0"/>
              <a:cs typeface="Arial" panose="020B0604020202020204" pitchFamily="34" charset="0"/>
            </a:endParaRPr>
          </a:p>
          <a:p>
            <a:r>
              <a:rPr lang="el-GR" sz="2400" dirty="0">
                <a:latin typeface="Arial" panose="020B0604020202020204" pitchFamily="34" charset="0"/>
                <a:cs typeface="Arial" panose="020B0604020202020204" pitchFamily="34" charset="0"/>
              </a:rPr>
              <a:t>Δίδακτρα €</a:t>
            </a:r>
            <a:r>
              <a:rPr lang="el-GR" sz="2400" dirty="0" smtClean="0">
                <a:latin typeface="Arial" panose="020B0604020202020204" pitchFamily="34" charset="0"/>
                <a:cs typeface="Arial" panose="020B0604020202020204" pitchFamily="34" charset="0"/>
              </a:rPr>
              <a:t>5.600</a:t>
            </a:r>
          </a:p>
          <a:p>
            <a:r>
              <a:rPr lang="el-GR" sz="2400" dirty="0">
                <a:latin typeface="Arial" panose="020B0604020202020204" pitchFamily="34" charset="0"/>
                <a:cs typeface="Arial" panose="020B0604020202020204" pitchFamily="34" charset="0"/>
              </a:rPr>
              <a:t>Αριθμός </a:t>
            </a:r>
            <a:r>
              <a:rPr lang="el-GR" sz="2400" dirty="0" smtClean="0">
                <a:latin typeface="Arial" panose="020B0604020202020204" pitchFamily="34" charset="0"/>
                <a:cs typeface="Arial" panose="020B0604020202020204" pitchFamily="34" charset="0"/>
              </a:rPr>
              <a:t>Εισακτέων: </a:t>
            </a:r>
            <a:r>
              <a:rPr lang="el-GR" sz="2400" dirty="0">
                <a:latin typeface="Arial" panose="020B0604020202020204" pitchFamily="34" charset="0"/>
                <a:cs typeface="Arial" panose="020B0604020202020204" pitchFamily="34" charset="0"/>
              </a:rPr>
              <a:t>40 </a:t>
            </a:r>
          </a:p>
          <a:p>
            <a:r>
              <a:rPr lang="el-GR" sz="2400" dirty="0" smtClean="0">
                <a:latin typeface="Arial" panose="020B0604020202020204" pitchFamily="34" charset="0"/>
                <a:cs typeface="Arial" panose="020B0604020202020204" pitchFamily="34" charset="0"/>
              </a:rPr>
              <a:t>Γλώσσα Διδασκαλίας: </a:t>
            </a:r>
            <a:r>
              <a:rPr lang="el-GR" sz="2400" dirty="0">
                <a:latin typeface="Arial" panose="020B0604020202020204" pitchFamily="34" charset="0"/>
                <a:cs typeface="Arial" panose="020B0604020202020204" pitchFamily="34" charset="0"/>
              </a:rPr>
              <a:t>Ελληνική ή και Αγγλική </a:t>
            </a:r>
          </a:p>
          <a:p>
            <a:r>
              <a:rPr lang="el-GR" sz="2400" dirty="0" smtClean="0">
                <a:latin typeface="Arial" panose="020B0604020202020204" pitchFamily="34" charset="0"/>
                <a:cs typeface="Arial" panose="020B0604020202020204" pitchFamily="34" charset="0"/>
              </a:rPr>
              <a:t>Περίοδος </a:t>
            </a:r>
            <a:r>
              <a:rPr lang="el-GR" sz="2400" dirty="0">
                <a:latin typeface="Arial" panose="020B0604020202020204" pitchFamily="34" charset="0"/>
                <a:cs typeface="Arial" panose="020B0604020202020204" pitchFamily="34" charset="0"/>
              </a:rPr>
              <a:t>Υποβολής Αιτήσεων: Μάιος – Ιούνιος</a:t>
            </a:r>
          </a:p>
          <a:p>
            <a:r>
              <a:rPr lang="el-GR" sz="2400" dirty="0">
                <a:latin typeface="Arial" panose="020B0604020202020204" pitchFamily="34" charset="0"/>
                <a:cs typeface="Arial" panose="020B0604020202020204" pitchFamily="34" charset="0"/>
              </a:rPr>
              <a:t>Έναρξη μαθημάτων: Χειμερινό Εξάμηνο</a:t>
            </a:r>
          </a:p>
          <a:p>
            <a:pPr marL="0" indent="0">
              <a:buNone/>
            </a:pPr>
            <a:endParaRPr lang="el-GR" sz="24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98732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48690"/>
            <a:ext cx="4760785" cy="1625177"/>
          </a:xfrm>
        </p:spPr>
        <p:txBody>
          <a:bodyPr>
            <a:normAutofit/>
          </a:bodyPr>
          <a:lstStyle/>
          <a:p>
            <a:pPr algn="ctr"/>
            <a:r>
              <a:rPr lang="el-GR" sz="2800" dirty="0">
                <a:solidFill>
                  <a:schemeClr val="accent2">
                    <a:lumMod val="50000"/>
                  </a:schemeClr>
                </a:solidFill>
                <a:latin typeface="Arial" panose="020B0604020202020204" pitchFamily="34" charset="0"/>
                <a:cs typeface="Arial" panose="020B0604020202020204" pitchFamily="34" charset="0"/>
              </a:rPr>
              <a:t>Επαγγελματικές προοπτικές </a:t>
            </a:r>
            <a:r>
              <a:rPr lang="el-GR" sz="2800" dirty="0">
                <a:solidFill>
                  <a:schemeClr val="accent2">
                    <a:lumMod val="50000"/>
                  </a:schemeClr>
                </a:solidFill>
              </a:rPr>
              <a:t/>
            </a:r>
            <a:br>
              <a:rPr lang="el-GR" sz="2800" dirty="0">
                <a:solidFill>
                  <a:schemeClr val="accent2">
                    <a:lumMod val="50000"/>
                  </a:schemeClr>
                </a:solidFill>
              </a:rPr>
            </a:br>
            <a:endParaRPr lang="el-GR" sz="2800" dirty="0">
              <a:solidFill>
                <a:schemeClr val="accent2">
                  <a:lumMod val="50000"/>
                </a:schemeClr>
              </a:solidFill>
            </a:endParaRPr>
          </a:p>
        </p:txBody>
      </p:sp>
      <p:sp>
        <p:nvSpPr>
          <p:cNvPr id="3" name="Θέση περιεχομένου 2"/>
          <p:cNvSpPr>
            <a:spLocks noGrp="1"/>
          </p:cNvSpPr>
          <p:nvPr>
            <p:ph idx="1"/>
          </p:nvPr>
        </p:nvSpPr>
        <p:spPr>
          <a:xfrm>
            <a:off x="377190" y="1851660"/>
            <a:ext cx="5086349" cy="6203491"/>
          </a:xfrm>
        </p:spPr>
        <p:txBody>
          <a:bodyPr>
            <a:noAutofit/>
          </a:bodyPr>
          <a:lstStyle/>
          <a:p>
            <a:pPr marL="0" indent="0" algn="just">
              <a:buNone/>
            </a:pPr>
            <a:r>
              <a:rPr lang="el-GR" sz="1400" dirty="0" smtClean="0">
                <a:latin typeface="Arial" panose="020B0604020202020204" pitchFamily="34" charset="0"/>
                <a:cs typeface="Arial" panose="020B0604020202020204" pitchFamily="34" charset="0"/>
              </a:rPr>
              <a:t>Η συνάφεια του ΔΔΠΜΣ ως μεταπτυχιακό Ειδικής </a:t>
            </a:r>
            <a:r>
              <a:rPr lang="el-GR" sz="1400" dirty="0">
                <a:latin typeface="Arial" panose="020B0604020202020204" pitchFamily="34" charset="0"/>
                <a:cs typeface="Arial" panose="020B0604020202020204" pitchFamily="34" charset="0"/>
              </a:rPr>
              <a:t>Α</a:t>
            </a:r>
            <a:r>
              <a:rPr lang="el-GR" sz="1400" dirty="0" smtClean="0">
                <a:latin typeface="Arial" panose="020B0604020202020204" pitchFamily="34" charset="0"/>
                <a:cs typeface="Arial" panose="020B0604020202020204" pitchFamily="34" charset="0"/>
              </a:rPr>
              <a:t>γωγής και Εκπαίδευσης είναι αναγνωρισμένη (ΦΕΚ 1217/Β/10-4-2019) και κατά συνέπεια, το δικαίωμα </a:t>
            </a:r>
            <a:r>
              <a:rPr lang="el-GR" sz="1400" dirty="0">
                <a:latin typeface="Arial" panose="020B0604020202020204" pitchFamily="34" charset="0"/>
                <a:cs typeface="Arial" panose="020B0604020202020204" pitchFamily="34" charset="0"/>
              </a:rPr>
              <a:t>διορισμού των πτυχιούχων του ΔΔΠΜΣ  ως εκπαιδευτικοί πρωτοβάθμιας και δευτεροβάθμιας Ειδικής Αγωγής και Εκπαίδευσης είναι </a:t>
            </a:r>
            <a:r>
              <a:rPr lang="el-GR" sz="1400" dirty="0" smtClean="0">
                <a:latin typeface="Arial" panose="020B0604020202020204" pitchFamily="34" charset="0"/>
                <a:cs typeface="Arial" panose="020B0604020202020204" pitchFamily="34" charset="0"/>
              </a:rPr>
              <a:t>κατοχυρωμένο. </a:t>
            </a:r>
          </a:p>
          <a:p>
            <a:pPr marL="0" indent="0" algn="just">
              <a:buNone/>
            </a:pPr>
            <a:r>
              <a:rPr lang="el-GR" sz="1400" dirty="0">
                <a:latin typeface="Arial" panose="020B0604020202020204" pitchFamily="34" charset="0"/>
                <a:cs typeface="Arial" panose="020B0604020202020204" pitchFamily="34" charset="0"/>
              </a:rPr>
              <a:t>	</a:t>
            </a:r>
            <a:r>
              <a:rPr lang="el-GR" sz="1400" dirty="0" smtClean="0">
                <a:latin typeface="Arial" panose="020B0604020202020204" pitchFamily="34" charset="0"/>
                <a:cs typeface="Arial" panose="020B0604020202020204" pitchFamily="34" charset="0"/>
              </a:rPr>
              <a:t>Οι </a:t>
            </a:r>
            <a:r>
              <a:rPr lang="el-GR" sz="1400" dirty="0">
                <a:latin typeface="Arial" panose="020B0604020202020204" pitchFamily="34" charset="0"/>
                <a:cs typeface="Arial" panose="020B0604020202020204" pitchFamily="34" charset="0"/>
              </a:rPr>
              <a:t>απόφοιτοι του Δ.Δ.Π.Μ.Σ.. θα μπορούν να προσφέρουν τις υπηρεσίες τους σε μονάδες και δομές δημοσίου και ιδιωτικού δικαίου που παρέχουν υπηρεσίες λόγου και επικοινωνίας σε άτομα με αναπηρίες και/ ή με ειδικές εκπαιδευτικές ανάγκες, όπως σχολεία πρωτοβάθμιας και δευτεροβάθμιας εκπαίδευσης (Νηπιαγωγείο, Δημοτικό, Γυμνάσιο, Λύκειο), ΣΜΕΑ, ιδρύματα, κέντρα ψυχικής υγείας, κλινικές, νοσοκομεία κλπ. </a:t>
            </a:r>
            <a:endParaRPr lang="el-GR" sz="1400" dirty="0" smtClean="0">
              <a:latin typeface="Arial" panose="020B0604020202020204" pitchFamily="34" charset="0"/>
              <a:cs typeface="Arial" panose="020B0604020202020204" pitchFamily="34" charset="0"/>
            </a:endParaRPr>
          </a:p>
          <a:p>
            <a:pPr marL="0" indent="0" algn="just">
              <a:buNone/>
            </a:pPr>
            <a:r>
              <a:rPr lang="el-GR" sz="1400" dirty="0">
                <a:latin typeface="Arial" panose="020B0604020202020204" pitchFamily="34" charset="0"/>
                <a:cs typeface="Arial" panose="020B0604020202020204" pitchFamily="34" charset="0"/>
              </a:rPr>
              <a:t>	</a:t>
            </a:r>
            <a:r>
              <a:rPr lang="el-GR" sz="1400" dirty="0" smtClean="0">
                <a:latin typeface="Arial" panose="020B0604020202020204" pitchFamily="34" charset="0"/>
                <a:cs typeface="Arial" panose="020B0604020202020204" pitchFamily="34" charset="0"/>
              </a:rPr>
              <a:t>Επίσης</a:t>
            </a:r>
            <a:r>
              <a:rPr lang="el-GR" sz="1400" dirty="0">
                <a:latin typeface="Arial" panose="020B0604020202020204" pitchFamily="34" charset="0"/>
                <a:cs typeface="Arial" panose="020B0604020202020204" pitchFamily="34" charset="0"/>
              </a:rPr>
              <a:t>, θα μπορούν να καλύψουν εξειδικευμένες ανάγκες στελέχωσης των κεντρικών δημόσιων φορέων εκπαίδευσης και υγείας, ερευνητικών κέντρων, μη κερδοσκοπικών οργανισμών, μη κυβερνητικών οργανώσεων, και ιδιωτικών φορέων, οι οποίοι παρέχουν έργο στο πεδίο της ψυχοκοινωνικής υποστήριξης, αντιμετώπισης και αποκατάστασης των προβλημάτων λόγου και επικοινωνίας παιδιών και ενηλίκων. </a:t>
            </a:r>
            <a:endParaRPr lang="el-GR" sz="1400" dirty="0" smtClean="0">
              <a:latin typeface="Arial" panose="020B0604020202020204" pitchFamily="34" charset="0"/>
              <a:cs typeface="Arial" panose="020B0604020202020204" pitchFamily="34" charset="0"/>
            </a:endParaRPr>
          </a:p>
          <a:p>
            <a:pPr marL="0" indent="0" algn="just">
              <a:buNone/>
            </a:pPr>
            <a:r>
              <a:rPr lang="el-GR" sz="1400" dirty="0">
                <a:latin typeface="Arial" panose="020B0604020202020204" pitchFamily="34" charset="0"/>
                <a:cs typeface="Arial" panose="020B0604020202020204" pitchFamily="34" charset="0"/>
              </a:rPr>
              <a:t>	</a:t>
            </a:r>
            <a:r>
              <a:rPr lang="el-GR" sz="1400" dirty="0" smtClean="0">
                <a:latin typeface="Arial" panose="020B0604020202020204" pitchFamily="34" charset="0"/>
                <a:cs typeface="Arial" panose="020B0604020202020204" pitchFamily="34" charset="0"/>
              </a:rPr>
              <a:t>Οι </a:t>
            </a:r>
            <a:r>
              <a:rPr lang="el-GR" sz="1400" dirty="0">
                <a:latin typeface="Arial" panose="020B0604020202020204" pitchFamily="34" charset="0"/>
                <a:cs typeface="Arial" panose="020B0604020202020204" pitchFamily="34" charset="0"/>
              </a:rPr>
              <a:t>απόφοιτοι, θα μπορούν επίσης να συμμετέχουν στη διεξαγωγή σχετικών με το αντικείμενο ερευνών, στη μελέτη και εκπόνηση εξειδικευμένων προγραμμάτων, καθώς και στην ανάπτυξη και εφαρμογή εκπαιδευτικών και κοινωνικών πολιτικών και πρακτικών που εστιάζονται στην υποστήριξη της επικοινωνίας και της κοινωνικής ένταξης των ατόμων με διαταραχές επικοινωνίας, λόγου, ομιλίας, κατάποσης και ακοής. </a:t>
            </a:r>
          </a:p>
          <a:p>
            <a:pPr algn="just"/>
            <a:endParaRPr lang="el-G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092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82980"/>
            <a:ext cx="4760785" cy="1590887"/>
          </a:xfrm>
        </p:spPr>
        <p:txBody>
          <a:bodyPr/>
          <a:lstStyle/>
          <a:p>
            <a:pPr algn="ctr"/>
            <a:r>
              <a:rPr lang="el-GR" dirty="0">
                <a:solidFill>
                  <a:schemeClr val="accent2">
                    <a:lumMod val="50000"/>
                  </a:schemeClr>
                </a:solidFill>
                <a:latin typeface="Arial" panose="020B0604020202020204" pitchFamily="34" charset="0"/>
                <a:cs typeface="Arial" panose="020B0604020202020204" pitchFamily="34" charset="0"/>
              </a:rPr>
              <a:t>Προϋποθέσεις Εισαγωγής </a:t>
            </a:r>
            <a:r>
              <a:rPr lang="el-GR" dirty="0">
                <a:solidFill>
                  <a:schemeClr val="accent2">
                    <a:lumMod val="50000"/>
                  </a:schemeClr>
                </a:solidFill>
              </a:rPr>
              <a:t/>
            </a:r>
            <a:br>
              <a:rPr lang="el-GR" dirty="0">
                <a:solidFill>
                  <a:schemeClr val="accent2">
                    <a:lumMod val="50000"/>
                  </a:schemeClr>
                </a:solidFill>
              </a:rPr>
            </a:br>
            <a:endParaRPr lang="el-GR" dirty="0">
              <a:solidFill>
                <a:schemeClr val="accent2">
                  <a:lumMod val="50000"/>
                </a:schemeClr>
              </a:solidFill>
            </a:endParaRPr>
          </a:p>
        </p:txBody>
      </p:sp>
      <p:sp>
        <p:nvSpPr>
          <p:cNvPr id="3" name="Θέση περιεχομένου 2"/>
          <p:cNvSpPr>
            <a:spLocks noGrp="1"/>
          </p:cNvSpPr>
          <p:nvPr>
            <p:ph idx="1"/>
          </p:nvPr>
        </p:nvSpPr>
        <p:spPr>
          <a:xfrm>
            <a:off x="320040" y="1703070"/>
            <a:ext cx="5132070" cy="7189470"/>
          </a:xfrm>
        </p:spPr>
        <p:txBody>
          <a:bodyPr>
            <a:normAutofit/>
          </a:bodyPr>
          <a:lstStyle/>
          <a:p>
            <a:pPr marL="0" indent="0" algn="just">
              <a:buNone/>
            </a:pPr>
            <a:r>
              <a:rPr lang="el-GR" sz="1500" dirty="0" smtClean="0">
                <a:latin typeface="Arial" panose="020B0604020202020204" pitchFamily="34" charset="0"/>
                <a:cs typeface="Arial" panose="020B0604020202020204" pitchFamily="34" charset="0"/>
              </a:rPr>
              <a:t>Στο </a:t>
            </a:r>
            <a:r>
              <a:rPr lang="el-GR" sz="1500" dirty="0">
                <a:latin typeface="Arial" panose="020B0604020202020204" pitchFamily="34" charset="0"/>
                <a:cs typeface="Arial" panose="020B0604020202020204" pitchFamily="34" charset="0"/>
              </a:rPr>
              <a:t>ΔΔΠΜΣ γίνονται δεκτοί πτυχιούχοι τμημάτων πανεπιστημίων της ημεδαπής και ομοταγών αναγνωρισμένων ιδρυμάτων της αλλοδαπής, καθώς και πτυχιούχοι τμημάτων ΤΕΙ, με γνωστικό αντικείμενο τη λογοθεραπεία (λογοπαθολογία ή τις διαταραχές επικοινωνίας) ή συναφούς γνωστικού αντικειμένου. Σε ποσοστό 30% μπορούν να γίνουν δεκτοί και πτυχιούχοι συναφών επιστημών (απόφοιτοι παιδαγωγικών τμημάτων, φιλολογίας κ.ο.κ.). </a:t>
            </a:r>
            <a:endParaRPr lang="el-GR" sz="1500" dirty="0" smtClean="0">
              <a:latin typeface="Arial" panose="020B0604020202020204" pitchFamily="34" charset="0"/>
              <a:cs typeface="Arial" panose="020B0604020202020204" pitchFamily="34" charset="0"/>
            </a:endParaRPr>
          </a:p>
          <a:p>
            <a:pPr marL="0" indent="0">
              <a:buNone/>
            </a:pPr>
            <a:endParaRPr lang="el-GR" sz="1500" dirty="0" smtClean="0">
              <a:latin typeface="Arial" panose="020B0604020202020204" pitchFamily="34" charset="0"/>
              <a:cs typeface="Arial" panose="020B0604020202020204" pitchFamily="34" charset="0"/>
            </a:endParaRPr>
          </a:p>
          <a:p>
            <a:pPr marL="0" indent="0">
              <a:buNone/>
            </a:pPr>
            <a:endParaRPr lang="el-GR" dirty="0"/>
          </a:p>
          <a:p>
            <a:pPr marL="0" indent="0" algn="ctr">
              <a:buNone/>
            </a:pPr>
            <a:r>
              <a:rPr lang="el-GR" sz="2000" dirty="0">
                <a:solidFill>
                  <a:schemeClr val="accent2">
                    <a:lumMod val="50000"/>
                  </a:schemeClr>
                </a:solidFill>
                <a:latin typeface="Arial" panose="020B0604020202020204" pitchFamily="34" charset="0"/>
                <a:cs typeface="Arial" panose="020B0604020202020204" pitchFamily="34" charset="0"/>
              </a:rPr>
              <a:t>Κριτήρια </a:t>
            </a:r>
            <a:r>
              <a:rPr lang="el-GR" sz="2000" dirty="0" smtClean="0">
                <a:solidFill>
                  <a:schemeClr val="accent2">
                    <a:lumMod val="50000"/>
                  </a:schemeClr>
                </a:solidFill>
                <a:latin typeface="Arial" panose="020B0604020202020204" pitchFamily="34" charset="0"/>
                <a:cs typeface="Arial" panose="020B0604020202020204" pitchFamily="34" charset="0"/>
              </a:rPr>
              <a:t>Εισαγωγής </a:t>
            </a:r>
            <a:endParaRPr lang="el-GR" sz="2000" dirty="0">
              <a:solidFill>
                <a:schemeClr val="accent2">
                  <a:lumMod val="50000"/>
                </a:schemeClr>
              </a:solidFill>
              <a:latin typeface="Arial" panose="020B0604020202020204" pitchFamily="34" charset="0"/>
              <a:cs typeface="Arial" panose="020B0604020202020204" pitchFamily="34" charset="0"/>
            </a:endParaRPr>
          </a:p>
          <a:p>
            <a:pPr marL="0" indent="0" algn="just">
              <a:buNone/>
            </a:pPr>
            <a:r>
              <a:rPr lang="el-GR" sz="1400" dirty="0" smtClean="0">
                <a:latin typeface="Arial" panose="020B0604020202020204" pitchFamily="34" charset="0"/>
                <a:cs typeface="Arial" panose="020B0604020202020204" pitchFamily="34" charset="0"/>
              </a:rPr>
              <a:t>Οι υποψήφιοι επιλέγονται μετά από αξιολόγηση του φακέλου </a:t>
            </a:r>
            <a:r>
              <a:rPr lang="el-GR" sz="1400" dirty="0">
                <a:latin typeface="Arial" panose="020B0604020202020204" pitchFamily="34" charset="0"/>
                <a:cs typeface="Arial" panose="020B0604020202020204" pitchFamily="34" charset="0"/>
              </a:rPr>
              <a:t>υ</a:t>
            </a:r>
            <a:r>
              <a:rPr lang="el-GR" sz="1400" dirty="0" smtClean="0">
                <a:latin typeface="Arial" panose="020B0604020202020204" pitchFamily="34" charset="0"/>
                <a:cs typeface="Arial" panose="020B0604020202020204" pitchFamily="34" charset="0"/>
              </a:rPr>
              <a:t>ποψηφιότητας και </a:t>
            </a:r>
            <a:r>
              <a:rPr lang="el-GR" sz="1400" dirty="0">
                <a:latin typeface="Arial" panose="020B0604020202020204" pitchFamily="34" charset="0"/>
                <a:cs typeface="Arial" panose="020B0604020202020204" pitchFamily="34" charset="0"/>
              </a:rPr>
              <a:t>π</a:t>
            </a:r>
            <a:r>
              <a:rPr lang="el-GR" sz="1400" dirty="0" smtClean="0">
                <a:latin typeface="Arial" panose="020B0604020202020204" pitchFamily="34" charset="0"/>
                <a:cs typeface="Arial" panose="020B0604020202020204" pitchFamily="34" charset="0"/>
              </a:rPr>
              <a:t>ροφορική </a:t>
            </a:r>
            <a:r>
              <a:rPr lang="el-GR" sz="1400" dirty="0">
                <a:latin typeface="Arial" panose="020B0604020202020204" pitchFamily="34" charset="0"/>
                <a:cs typeface="Arial" panose="020B0604020202020204" pitchFamily="34" charset="0"/>
              </a:rPr>
              <a:t>σ</a:t>
            </a:r>
            <a:r>
              <a:rPr lang="el-GR" sz="1400" dirty="0" smtClean="0">
                <a:latin typeface="Arial" panose="020B0604020202020204" pitchFamily="34" charset="0"/>
                <a:cs typeface="Arial" panose="020B0604020202020204" pitchFamily="34" charset="0"/>
              </a:rPr>
              <a:t>υνέντευξη </a:t>
            </a:r>
            <a:endParaRPr lang="el-GR" sz="1400" dirty="0">
              <a:latin typeface="Arial" panose="020B0604020202020204" pitchFamily="34" charset="0"/>
              <a:cs typeface="Arial" panose="020B0604020202020204" pitchFamily="34" charset="0"/>
            </a:endParaRPr>
          </a:p>
          <a:p>
            <a:r>
              <a:rPr lang="el-GR" sz="1400" dirty="0" smtClean="0">
                <a:latin typeface="Arial" panose="020B0604020202020204" pitchFamily="34" charset="0"/>
                <a:cs typeface="Arial" panose="020B0604020202020204" pitchFamily="34" charset="0"/>
              </a:rPr>
              <a:t>Βαθμός πτυχίου 25%</a:t>
            </a:r>
          </a:p>
          <a:p>
            <a:r>
              <a:rPr lang="el-GR" sz="1400" dirty="0" smtClean="0">
                <a:latin typeface="Arial" panose="020B0604020202020204" pitchFamily="34" charset="0"/>
                <a:cs typeface="Arial" panose="020B0604020202020204" pitchFamily="34" charset="0"/>
              </a:rPr>
              <a:t>Συνάφεια πτυχίου 10%</a:t>
            </a:r>
          </a:p>
          <a:p>
            <a:r>
              <a:rPr lang="el-GR" sz="1400" dirty="0" smtClean="0">
                <a:latin typeface="Arial" panose="020B0604020202020204" pitchFamily="34" charset="0"/>
                <a:cs typeface="Arial" panose="020B0604020202020204" pitchFamily="34" charset="0"/>
              </a:rPr>
              <a:t>Επαγγελματική εμπειρία στο αντικείμενο του ΔΔΠΜΣ 15%</a:t>
            </a:r>
          </a:p>
          <a:p>
            <a:r>
              <a:rPr lang="el-GR" sz="1400" dirty="0" smtClean="0">
                <a:latin typeface="Arial" panose="020B0604020202020204" pitchFamily="34" charset="0"/>
                <a:cs typeface="Arial" panose="020B0604020202020204" pitchFamily="34" charset="0"/>
              </a:rPr>
              <a:t>Ερευνητικές εργασίες και πρωτότυπες δημοσιεύσεις σε περιοδικά με κριτές και πρακτικά συνεδρίων 20%</a:t>
            </a:r>
          </a:p>
          <a:p>
            <a:r>
              <a:rPr lang="el-GR" sz="1400" dirty="0" smtClean="0">
                <a:latin typeface="Arial" panose="020B0604020202020204" pitchFamily="34" charset="0"/>
                <a:cs typeface="Arial" panose="020B0604020202020204" pitchFamily="34" charset="0"/>
              </a:rPr>
              <a:t>Βαθμολογία συνέντευξης/συνολική αξιολόγηση φακέλου 30%</a:t>
            </a:r>
          </a:p>
          <a:p>
            <a:pPr marL="0" indent="0">
              <a:buNone/>
            </a:pPr>
            <a:r>
              <a:rPr lang="el-GR" sz="1400" dirty="0" smtClean="0">
                <a:latin typeface="Arial" panose="020B0604020202020204" pitchFamily="34" charset="0"/>
                <a:cs typeface="Arial" panose="020B0604020202020204" pitchFamily="34" charset="0"/>
              </a:rPr>
              <a:t>Η προαπαιτούμενη γλωσσομάθεια για την παρακολούθηση του ΔΔΠΜΣ είναι γνώση </a:t>
            </a:r>
            <a:r>
              <a:rPr lang="el-GR" sz="1400" dirty="0">
                <a:latin typeface="Arial" panose="020B0604020202020204" pitchFamily="34" charset="0"/>
                <a:cs typeface="Arial" panose="020B0604020202020204" pitchFamily="34" charset="0"/>
              </a:rPr>
              <a:t>σε επίπεδο τουλάχιστον Γ1 (πολύ καλή γνώση) μιας από τις τρεις γλώσσες: αγγλική, γαλλική, γερμανική, σύμφωνα με τα όσα ισχύουν στις προκηρύξεις του ΑΣΕΠ. </a:t>
            </a:r>
          </a:p>
          <a:p>
            <a:endParaRPr lang="el-GR" dirty="0"/>
          </a:p>
        </p:txBody>
      </p:sp>
    </p:spTree>
    <p:extLst>
      <p:ext uri="{BB962C8B-B14F-4D97-AF65-F5344CB8AC3E}">
        <p14:creationId xmlns:p14="http://schemas.microsoft.com/office/powerpoint/2010/main" val="1493858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1490" y="4206240"/>
            <a:ext cx="5406390" cy="1177289"/>
          </a:xfrm>
        </p:spPr>
        <p:txBody>
          <a:bodyPr/>
          <a:lstStyle/>
          <a:p>
            <a:r>
              <a:rPr lang="el-GR" b="1" dirty="0" smtClean="0">
                <a:solidFill>
                  <a:schemeClr val="accent3">
                    <a:lumMod val="75000"/>
                  </a:schemeClr>
                </a:solidFill>
              </a:rPr>
              <a:t>ΔΙΔΑΣΚΟΥΣΕΣ / ΔΙΔΑΣΚΟΝΤΕΣ</a:t>
            </a:r>
            <a:endParaRPr lang="el-GR" b="1" dirty="0">
              <a:solidFill>
                <a:schemeClr val="accent3">
                  <a:lumMod val="75000"/>
                </a:schemeClr>
              </a:solidFill>
            </a:endParaRPr>
          </a:p>
        </p:txBody>
      </p:sp>
    </p:spTree>
    <p:extLst>
      <p:ext uri="{BB962C8B-B14F-4D97-AF65-F5344CB8AC3E}">
        <p14:creationId xmlns:p14="http://schemas.microsoft.com/office/powerpoint/2010/main" val="1094695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149090"/>
            <a:ext cx="5497830" cy="1965960"/>
          </a:xfrm>
        </p:spPr>
        <p:txBody>
          <a:bodyPr/>
          <a:lstStyle/>
          <a:p>
            <a:pPr algn="ctr"/>
            <a:r>
              <a:rPr lang="el-GR" b="1" dirty="0">
                <a:solidFill>
                  <a:schemeClr val="accent3">
                    <a:lumMod val="75000"/>
                  </a:schemeClr>
                </a:solidFill>
                <a:latin typeface="Arial" panose="020B0604020202020204" pitchFamily="34" charset="0"/>
                <a:cs typeface="Arial" panose="020B0604020202020204" pitchFamily="34" charset="0"/>
              </a:rPr>
              <a:t>ΜΕΛΗ ΔΕΠ</a:t>
            </a:r>
          </a:p>
        </p:txBody>
      </p:sp>
    </p:spTree>
    <p:extLst>
      <p:ext uri="{BB962C8B-B14F-4D97-AF65-F5344CB8AC3E}">
        <p14:creationId xmlns:p14="http://schemas.microsoft.com/office/powerpoint/2010/main" val="4236306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Όψη">
  <a:themeElements>
    <a:clrScheme name="Προσαρμοσμένο 12">
      <a:dk1>
        <a:sysClr val="windowText" lastClr="000000"/>
      </a:dk1>
      <a:lt1>
        <a:sysClr val="window" lastClr="FFFFFF"/>
      </a:lt1>
      <a:dk2>
        <a:srgbClr val="632E62"/>
      </a:dk2>
      <a:lt2>
        <a:srgbClr val="EAE5EB"/>
      </a:lt2>
      <a:accent1>
        <a:srgbClr val="1CCDF0"/>
      </a:accent1>
      <a:accent2>
        <a:srgbClr val="65A3FF"/>
      </a:accent2>
      <a:accent3>
        <a:srgbClr val="8FC9F4"/>
      </a:accent3>
      <a:accent4>
        <a:srgbClr val="2958BD"/>
      </a:accent4>
      <a:accent5>
        <a:srgbClr val="F11F9C"/>
      </a:accent5>
      <a:accent6>
        <a:srgbClr val="D565D2"/>
      </a:accent6>
      <a:hlink>
        <a:srgbClr val="0066FF"/>
      </a:hlink>
      <a:folHlink>
        <a:srgbClr val="666699"/>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1118</TotalTime>
  <Words>5069</Words>
  <Application>Microsoft Office PowerPoint</Application>
  <PresentationFormat>Letter (8,5x11 ίντσες)</PresentationFormat>
  <Paragraphs>583</Paragraphs>
  <Slides>54</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54</vt:i4>
      </vt:variant>
    </vt:vector>
  </HeadingPairs>
  <TitlesOfParts>
    <vt:vector size="64" baseType="lpstr">
      <vt:lpstr>Arial</vt:lpstr>
      <vt:lpstr>Arial Unicode MS</vt:lpstr>
      <vt:lpstr>Calibri</vt:lpstr>
      <vt:lpstr>DengXian</vt:lpstr>
      <vt:lpstr>Roboto</vt:lpstr>
      <vt:lpstr>Times New Roman</vt:lpstr>
      <vt:lpstr>Trebuchet MS</vt:lpstr>
      <vt:lpstr>Wingdings</vt:lpstr>
      <vt:lpstr>Wingdings 3</vt:lpstr>
      <vt:lpstr>Όψη</vt:lpstr>
      <vt:lpstr>Διιδρυματικό Διατμηματικό Πρόγραμμα Μεταπτυχιακών Σπουδών  ΕΠΙΣΤΗΜΕΣ ΤΩΝ ΔΙΑΤΑΡΑΧΩΝ ΤΗΣ ΕΠΙΚΟΙΝΩΝΙΑΣ  </vt:lpstr>
      <vt:lpstr>Παρουσίαση του PowerPoint</vt:lpstr>
      <vt:lpstr>Περιεχόμενα</vt:lpstr>
      <vt:lpstr>Εισαγωγή</vt:lpstr>
      <vt:lpstr>Συγκριτικά πλεονεκτήματα </vt:lpstr>
      <vt:lpstr>Επαγγελματικές προοπτικές  </vt:lpstr>
      <vt:lpstr>Προϋποθέσεις Εισαγωγής  </vt:lpstr>
      <vt:lpstr>ΔΙΔΑΣΚΟΥΣΕΣ / ΔΙΔΑΣΚΟΝΤΕΣ</vt:lpstr>
      <vt:lpstr>ΜΕΛΗ ΔΕΠ</vt:lpstr>
      <vt:lpstr>Αρετή Οκαλίδου Καθηγήτρια Πανεπιστήμιο Μακεδονίας  Διευθύντρια του Δ.Δ.Π.Μ.Σ. Επιστήμες των Διαταραχών  της Επικοινωνίας </vt:lpstr>
      <vt:lpstr>Αικατερίνη Νικολαΐδου Καθηγήτρια Αριστοτέλειο Πανεπιστήμιο Θεσσαλονίκης </vt:lpstr>
      <vt:lpstr>Ελένη Περιστέρη  Αναπληρώτρια Καθηγήτρια Αριστοτέλειο Πανεπιστήμιο Θεσσαλονίκης</vt:lpstr>
      <vt:lpstr>Βασιλική Γιαννούλη Επίκουρη Καθηγήτρια Πανεπιστήμιο Μακεδονίας</vt:lpstr>
      <vt:lpstr>Ιωάννα Παπαβασιλείου Καθηγήτρια Πανεπιστήμιο Μακεδονίας </vt:lpstr>
      <vt:lpstr>Πέτρος Κάρκος Αναπληρωτής Καθηγητής  Αριστοτέλειο Πανεπιστήμιο Θεσσαλονίκης </vt:lpstr>
      <vt:lpstr>Μαρίνα-Κλεοπάτρα Μποζίκη Επίκουρη Καθηγήτρια Αριστοτέλειο Πανεπιστήμιο Θεσσαλονίκης </vt:lpstr>
      <vt:lpstr>ΕΞΩΤΕΡΙΚΟΙ ΣΥΝΕΡΓΑΤΕΣ</vt:lpstr>
      <vt:lpstr>Ιωάννης  Βογινδρούκας Λογοπεδικός  Διδάκτορας Πανεπιστημίου Ιωαννίνων</vt:lpstr>
      <vt:lpstr>Laura Koenig Professor Adelphi University, New York</vt:lpstr>
      <vt:lpstr>  Κάκια Πετεινού Καθηγήτρια Τεχνολογικό Πανεπιστήμιο  Κύπρου</vt:lpstr>
      <vt:lpstr>Ιωάννα Τάλλη Επίκουρη Καθηγήτρια  Αριστοτέλειο Πανεπιστήμιο Θεσσαλονίκης </vt:lpstr>
      <vt:lpstr>Ειρήνη  Παγκαλίδου Διδάκτωρ Αριστοτέλειο Πανεπιστήμιο  Θεσσαλονίκης  </vt:lpstr>
      <vt:lpstr>ΠΡΟΓΡΑΜΜΑ ΣΠΟΥΔΩΝ</vt:lpstr>
      <vt:lpstr>Α΄ ΕΞΑΜΗΝΟ  </vt:lpstr>
      <vt:lpstr>Β΄ ΕΞΑΜΗΝΟ </vt:lpstr>
      <vt:lpstr>Γ΄ ΕΞΑΜΗΝΟ  </vt:lpstr>
      <vt:lpstr>Δ΄ ΕΞΑΜΗΝΟ  </vt:lpstr>
      <vt:lpstr>ΠΕΡΙΓΡΑΜΜΑΤΑ ΜΑΘΗΜΑΤΩΝ</vt:lpstr>
      <vt:lpstr>Επαγγελματική και Ερευνητική Δεοντολογία στις Διαταραχές Επικοινωνίας Διδάσκουσα: Ιωάννα Παπαβασιλείου </vt:lpstr>
      <vt:lpstr>Παρουσίαση του PowerPoint</vt:lpstr>
      <vt:lpstr>Παρουσίαση του PowerPoint</vt:lpstr>
      <vt:lpstr>Μεθοδολογία της Έρευνας Διδάσκουσες: Ελένη Περιστέρη, Ειρήνη Παγκαλίδου </vt:lpstr>
      <vt:lpstr>Παρουσίαση του PowerPoint</vt:lpstr>
      <vt:lpstr>Παρουσίαση του PowerPoint</vt:lpstr>
      <vt:lpstr> Ανατομία και Φυσιολογία του Μηχανισμού Ομιλίας και Ακοής Διδάσκοντες: Γεώργιος Κυριαφίνης, Μαρίνα-Κλεοπάτρα Μποζίκη, Πέτρος Κάρκος </vt:lpstr>
      <vt:lpstr>Παρουσίαση του PowerPoint</vt:lpstr>
      <vt:lpstr>Φωνολογία – Φωνητική Διδάσκουσα: Αικατερίνη Νικολαΐδου </vt:lpstr>
      <vt:lpstr>Φωνολογία – Φωνητική </vt:lpstr>
      <vt:lpstr>Τυπική και Μη Τυπική Ανάπτυξη Γλώσσας και Μαθησιακές Δυσκολίες Διδάσκουσες: Βασιλική Γιαννούλη, Ελένη Περιστέρη</vt:lpstr>
      <vt:lpstr>Τυπική και Μη Τυπική Ανάπτυξη Γλώσσας και Μαθησιακές Δυσκολίες</vt:lpstr>
      <vt:lpstr>Νευροεπικοινωνιακές και Νευρογνωστικές Διαταραχές Διδάσκουσα: Ελένη Περιστέρη</vt:lpstr>
      <vt:lpstr>Νευροεπικοινωνιακές και Νευρογνωστικές Διαταραχές</vt:lpstr>
      <vt:lpstr>Επιστήμη της Ομιλίας: Αντίληψη και Παραγωγή Διδάσκουσες: Αρετή Οκαλίδου, Laura Koenig</vt:lpstr>
      <vt:lpstr>Επιστήμη της Ομιλίας: Αντίληψη και Παραγωγή</vt:lpstr>
      <vt:lpstr>Επιστήμη της Ομιλίας: Αντίληψη και Παραγωγή</vt:lpstr>
      <vt:lpstr>Αποκαταστατική Ακοολογία Διδάσκουσα: Αρετή Οκαλίδου Διδάσκων: Γιώργος Κυριαφίνης </vt:lpstr>
      <vt:lpstr>Αποκαταστατική Ακοολογία</vt:lpstr>
      <vt:lpstr>Αποκαταστατική Ακοολογία</vt:lpstr>
      <vt:lpstr>Πρακτική Άσκηση Διδάσκων: Ιωάννης Βογινδρούκας </vt:lpstr>
      <vt:lpstr>Μεταπτυχιακή διπλωματική εργασία </vt:lpstr>
      <vt:lpstr>Παρουσίαση του PowerPoint</vt:lpstr>
      <vt:lpstr>Εργαστήρια ΔΔΠΜΣ</vt:lpstr>
      <vt:lpstr>Στους φοιτητές μας παρέχεται πρόσβαση σε 3 εργαστήρια και 2 κλινικές για την ανάλυση και μελέτη της ομιλίας, της γλώσσας, της ακοής και της κατάποσης</vt:lpstr>
      <vt:lpstr>Το μεταπτυχιακό με μια ματιά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Διιδρυματικό Διατμηματικό Πρόγραμμα Μεταπτυχιακών Σπουδών  ΕΠΙΣΤΗΜΕΣ ΤΩΝ ΔΙΑΤΑΡΑΧΩΝ ΤΗΣ ΕΠΙΚΟΙΝΩΝΙΑΣ</dc:title>
  <dc:creator>ΑΜΑΡΥΛΛΙΣ ΠΑΠΑΜΙΧΑΗΛ</dc:creator>
  <cp:lastModifiedBy>ΑΜΑΡΥΛΛΙΣ ΠΑΠΑΜΙΧΑΗΛ</cp:lastModifiedBy>
  <cp:revision>123</cp:revision>
  <dcterms:created xsi:type="dcterms:W3CDTF">2023-05-08T15:41:43Z</dcterms:created>
  <dcterms:modified xsi:type="dcterms:W3CDTF">2023-09-19T07:00:59Z</dcterms:modified>
</cp:coreProperties>
</file>