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7"/>
  </p:notesMasterIdLst>
  <p:sldIdLst>
    <p:sldId id="256" r:id="rId2"/>
    <p:sldId id="309" r:id="rId3"/>
    <p:sldId id="319" r:id="rId4"/>
    <p:sldId id="330" r:id="rId5"/>
    <p:sldId id="323" r:id="rId6"/>
    <p:sldId id="360" r:id="rId7"/>
    <p:sldId id="361" r:id="rId8"/>
    <p:sldId id="326" r:id="rId9"/>
    <p:sldId id="327" r:id="rId10"/>
    <p:sldId id="353" r:id="rId11"/>
    <p:sldId id="357" r:id="rId12"/>
    <p:sldId id="362" r:id="rId13"/>
    <p:sldId id="355" r:id="rId14"/>
    <p:sldId id="340" r:id="rId15"/>
    <p:sldId id="278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AC8E"/>
    <a:srgbClr val="0030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87" autoAdjust="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64FE9-536D-439F-8A76-B01004586421}" type="datetimeFigureOut">
              <a:rPr lang="el-GR" smtClean="0"/>
              <a:pPr/>
              <a:t>8/10/2020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621D5-58B6-4F9C-9817-04BF9FB34D7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21D5-58B6-4F9C-9817-04BF9FB34D72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21D5-58B6-4F9C-9817-04BF9FB34D72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- Ορθογώνιο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- Ορθογώνιο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- Ορθογώνιο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Ορθογώνιο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C6CC026-9989-4142-B26E-4D4DBC6BD982}" type="datetime1">
              <a:rPr lang="el-GR" smtClean="0"/>
              <a:pPr/>
              <a:t>8/10/2020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9F9B67B-56F4-4134-96FE-30DA716481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2CF1-CA73-4767-84FD-71268A385AC5}" type="datetime1">
              <a:rPr lang="el-GR" smtClean="0"/>
              <a:pPr/>
              <a:t>8/10/2020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B67B-56F4-4134-96FE-30DA716481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2D13-8D45-47C1-908E-C33EEFED3544}" type="datetime1">
              <a:rPr lang="el-GR" smtClean="0"/>
              <a:pPr/>
              <a:t>8/10/2020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B67B-56F4-4134-96FE-30DA716481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13AF-3535-4E4E-B87F-2AC7A337358F}" type="datetime1">
              <a:rPr lang="el-GR" smtClean="0"/>
              <a:pPr/>
              <a:t>8/10/2020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B67B-56F4-4134-96FE-30DA716481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844-7A3B-4452-8911-19EDAA6B998A}" type="datetime1">
              <a:rPr lang="el-GR" smtClean="0"/>
              <a:pPr/>
              <a:t>8/10/2020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B67B-56F4-4134-96FE-30DA716481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9A6D-734F-4CC8-8001-DA47731EE00E}" type="datetime1">
              <a:rPr lang="el-GR" smtClean="0"/>
              <a:pPr/>
              <a:t>8/10/2020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B67B-56F4-4134-96FE-30DA716481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8B6A58-D6C3-4BC2-A26C-FAC910FEA9BB}" type="datetime1">
              <a:rPr lang="el-GR" smtClean="0"/>
              <a:pPr/>
              <a:t>8/10/2020</a:t>
            </a:fld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F9B67B-56F4-4134-96FE-30DA716481B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418DE62-D2E9-487E-8BE4-0D4CD3C36152}" type="datetime1">
              <a:rPr lang="el-GR" smtClean="0"/>
              <a:pPr/>
              <a:t>8/10/2020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9F9B67B-56F4-4134-96FE-30DA716481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D7E0-B048-4CAD-B162-A46EDBA46DBD}" type="datetime1">
              <a:rPr lang="el-GR" smtClean="0"/>
              <a:pPr/>
              <a:t>8/10/2020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B67B-56F4-4134-96FE-30DA716481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5AB0E-216F-46CA-A27C-D87ED48B3BCF}" type="datetime1">
              <a:rPr lang="el-GR" smtClean="0"/>
              <a:pPr/>
              <a:t>8/10/2020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B67B-56F4-4134-96FE-30DA716481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6573-994D-4F30-BABC-631CEEB47F90}" type="datetime1">
              <a:rPr lang="el-GR" smtClean="0"/>
              <a:pPr/>
              <a:t>8/10/2020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B67B-56F4-4134-96FE-30DA716481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- Ορθογώνιο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8552BBC-073F-4586-8F34-2572EB01C91E}" type="datetime1">
              <a:rPr lang="el-GR" smtClean="0"/>
              <a:pPr/>
              <a:t>8/10/2020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9F9B67B-56F4-4134-96FE-30DA716481B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TextBox"/>
          <p:cNvSpPr txBox="1"/>
          <p:nvPr/>
        </p:nvSpPr>
        <p:spPr>
          <a:xfrm>
            <a:off x="0" y="5877272"/>
            <a:ext cx="27363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/>
              <a:t>Σοφία </a:t>
            </a:r>
            <a:r>
              <a:rPr lang="el-GR" sz="1100" b="1" dirty="0" err="1" smtClean="0"/>
              <a:t>Παναγιωτίδου</a:t>
            </a:r>
            <a:endParaRPr lang="el-GR" sz="1100" b="1" dirty="0" smtClean="0"/>
          </a:p>
          <a:p>
            <a:r>
              <a:rPr lang="el-GR" sz="1100" i="1" dirty="0" smtClean="0"/>
              <a:t>Σύμβουλος Σταδιοδρομίας,</a:t>
            </a:r>
          </a:p>
          <a:p>
            <a:r>
              <a:rPr lang="el-GR" sz="800" i="1" smtClean="0"/>
              <a:t>Οκτώβριος 2020</a:t>
            </a:r>
            <a:endParaRPr lang="el-GR" sz="800" i="1" dirty="0" smtClean="0"/>
          </a:p>
          <a:p>
            <a:endParaRPr lang="el-GR" sz="1100" i="1" dirty="0" smtClean="0"/>
          </a:p>
        </p:txBody>
      </p:sp>
      <p:pic>
        <p:nvPicPr>
          <p:cNvPr id="10" name="Picture 4" descr="C:\Users\Secretariat\Desktop\ADMINE\20151105_FinalYlika\LOGO\JPG\CMYK\grafeio_diasyndesis_GR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710" y="548680"/>
            <a:ext cx="9194710" cy="2376264"/>
          </a:xfrm>
          <a:prstGeom prst="rect">
            <a:avLst/>
          </a:prstGeom>
          <a:noFill/>
        </p:spPr>
      </p:pic>
      <p:pic>
        <p:nvPicPr>
          <p:cNvPr id="1026" name="Picture 2" descr="C:\Users\s.panagiotidou\Desktop\Welcome-New-Students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8325" y="4000500"/>
            <a:ext cx="73056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11430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Πώς μπορείτε να αναπτύξετε τις δεξιότητές σας στη διάρκεια των σπουδών σας:</a:t>
            </a:r>
            <a:endParaRPr lang="el-GR" sz="28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395536" y="1988840"/>
            <a:ext cx="7776864" cy="4608512"/>
          </a:xfrm>
        </p:spPr>
        <p:txBody>
          <a:bodyPr>
            <a:normAutofit/>
          </a:bodyPr>
          <a:lstStyle/>
          <a:p>
            <a:pPr>
              <a:buFontTx/>
              <a:buChar char="o"/>
            </a:pPr>
            <a:r>
              <a:rPr lang="el-GR" sz="2000" dirty="0" smtClean="0"/>
              <a:t> Εγγραφείτε σε συλλόγους και αναλάβετε καθήκοντα</a:t>
            </a:r>
          </a:p>
          <a:p>
            <a:pPr>
              <a:buFontTx/>
              <a:buChar char="o"/>
            </a:pPr>
            <a:r>
              <a:rPr lang="el-GR" sz="2000" dirty="0" smtClean="0"/>
              <a:t> Γίνετε μέλη μη-κυβερνητικών οργανώσεων</a:t>
            </a:r>
          </a:p>
          <a:p>
            <a:r>
              <a:rPr lang="el-GR" sz="2000" dirty="0" smtClean="0"/>
              <a:t> Γίνετε μέλη φοιτητικών ομάδων</a:t>
            </a:r>
          </a:p>
          <a:p>
            <a:r>
              <a:rPr lang="el-GR" sz="2000" dirty="0" smtClean="0"/>
              <a:t> Κάντε Πρακτική Άσκηση</a:t>
            </a:r>
          </a:p>
          <a:p>
            <a:r>
              <a:rPr lang="el-GR" sz="2000" dirty="0" smtClean="0"/>
              <a:t> Συμμετέχετε στο πρόγραμμα </a:t>
            </a:r>
            <a:r>
              <a:rPr lang="en-US" sz="2000" dirty="0" smtClean="0"/>
              <a:t>ERASMUS</a:t>
            </a:r>
            <a:endParaRPr lang="el-GR" sz="2000" dirty="0" smtClean="0"/>
          </a:p>
          <a:p>
            <a:r>
              <a:rPr lang="el-GR" sz="2000" dirty="0" smtClean="0"/>
              <a:t> Πάρτε μέρος σε φοιτητικούς διαγωνισμούς</a:t>
            </a:r>
          </a:p>
          <a:p>
            <a:r>
              <a:rPr lang="el-GR" sz="2000" dirty="0" smtClean="0"/>
              <a:t> Κάντε τα δικά σας </a:t>
            </a:r>
            <a:r>
              <a:rPr lang="en-US" sz="2000" dirty="0" smtClean="0"/>
              <a:t>start-ups</a:t>
            </a:r>
          </a:p>
          <a:p>
            <a:r>
              <a:rPr lang="el-GR" sz="2000" dirty="0" smtClean="0"/>
              <a:t> Αναλάβετε ομαδικές και ατομικές εργασίες</a:t>
            </a:r>
          </a:p>
          <a:p>
            <a:r>
              <a:rPr lang="el-GR" sz="2000" dirty="0" smtClean="0"/>
              <a:t> Συμμετέχετε σε συνέδρια, σεμινάρια, ημερίδες</a:t>
            </a:r>
          </a:p>
          <a:p>
            <a:r>
              <a:rPr lang="el-GR" sz="2000" dirty="0" smtClean="0"/>
              <a:t> Πάρτε μέρος σε Ημέρες Σχεδιασμού Σταδιοδρομίας</a:t>
            </a:r>
          </a:p>
          <a:p>
            <a:r>
              <a:rPr lang="el-GR" sz="2000" dirty="0" smtClean="0"/>
              <a:t> Απασχοληθείτε σε θέσεις μερικής/εποχικής απασχόλησης</a:t>
            </a:r>
          </a:p>
          <a:p>
            <a:r>
              <a:rPr lang="el-GR" sz="2000" dirty="0" smtClean="0"/>
              <a:t> Πειραματιστείτε!</a:t>
            </a:r>
          </a:p>
          <a:p>
            <a:endParaRPr lang="el-GR" sz="2000" dirty="0" smtClean="0">
              <a:latin typeface="Comic Sans MS" pitchFamily="66" charset="0"/>
            </a:endParaRPr>
          </a:p>
          <a:p>
            <a:pPr>
              <a:buFontTx/>
              <a:buChar char="o"/>
            </a:pPr>
            <a:endParaRPr lang="el-GR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B67B-56F4-4134-96FE-30DA716481B5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17409" name="Picture 1" descr="C:\Users\Secretariat\Desktop\a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8152" y="2132856"/>
            <a:ext cx="223584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55576" y="764704"/>
            <a:ext cx="7416824" cy="136815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«αξία» του Εθελοντισμού</a:t>
            </a:r>
            <a:br>
              <a:rPr lang="el-GR" dirty="0" smtClean="0"/>
            </a:br>
            <a:r>
              <a:rPr lang="el-GR" dirty="0" smtClean="0"/>
              <a:t> </a:t>
            </a:r>
            <a:r>
              <a:rPr lang="el-GR" sz="2000" dirty="0" smtClean="0"/>
              <a:t>  </a:t>
            </a:r>
            <a:r>
              <a:rPr lang="el-GR" sz="2200" b="1" i="1" dirty="0" smtClean="0"/>
              <a:t>φοιτητική ομάδα υποστήριξης δράσεων εξωστρέφειας </a:t>
            </a:r>
            <a:endParaRPr lang="el-GR" sz="2200" b="1" i="1" dirty="0"/>
          </a:p>
        </p:txBody>
      </p:sp>
      <p:pic>
        <p:nvPicPr>
          <p:cNvPr id="1026" name="Picture 2" descr="C:\Users\s.panagiotidou\Desktop\Los_Carierist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8126093" cy="3861048"/>
          </a:xfrm>
          <a:prstGeom prst="rect">
            <a:avLst/>
          </a:prstGeom>
          <a:noFill/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B67B-56F4-4134-96FE-30DA716481B5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B67B-56F4-4134-96FE-30DA716481B5}" type="slidenum">
              <a:rPr lang="el-GR" smtClean="0"/>
              <a:pPr/>
              <a:t>12</a:t>
            </a:fld>
            <a:endParaRPr lang="el-GR"/>
          </a:p>
        </p:txBody>
      </p:sp>
      <p:pic>
        <p:nvPicPr>
          <p:cNvPr id="7" name="6 - Εικόνα" descr="\\thea\gr_dias_shared\ΕΘΕΛΟΝΤΕΣ\ΕΚΔΗΛΩΣΕΙΣ\ΕΚΔΗΛΩΣΕΙΣ_2019_2020\ΜΑΘΑΙΝΩ_πριν_ΣΠΟΥΔΑΣΩ\Φωτογραφίες 24.02.2020\DSC_48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553744"/>
            <a:ext cx="349188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\\thea\gr_dias_shared\ΕΘΕΛΟΝΤΕΣ\ΕΚΔΗΛΩΣΕΙΣ\ΕΚΔΗΛΩΣΕΙΣ_2019_2020\ΜΑΘΑΙΝΩ_πριν_ΣΠΟΥΔΑΣΩ\Φωτογραφίες 24.02.2020\DSC_48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3312368" cy="22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- Εικόνα" descr="\\thea\gr_dias_shared\ΕΘΕΛΟΝΤΕΣ\ΕΚΔΗΛΩΣΕΙΣ\ΕΚΔΗΛΩΣΕΙΣ_2019_2020\ΜΑΘΑΙΝΩ_πριν_ΣΠΟΥΔΑΣΩ\Φωτογραφίες 24.02.2020\DSC_479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443865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- Εικόνα" descr="C:\Users\s.panagiotidou\Desktop\88153845_10158369986969626_4549202091175837696_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356992"/>
            <a:ext cx="2448271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C:\Users\s.panagiotidou\Desktop\Los_Carierist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517232"/>
            <a:ext cx="2765698" cy="1159809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5076056" y="836712"/>
            <a:ext cx="388843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Συμμετοχή σε: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 smtClean="0"/>
              <a:t>  εκδηλώσεις,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 smtClean="0"/>
              <a:t> </a:t>
            </a:r>
            <a:r>
              <a:rPr lang="en-US" sz="3200" dirty="0" smtClean="0"/>
              <a:t>workshops,</a:t>
            </a:r>
            <a:endParaRPr lang="el-GR" sz="3200" dirty="0" smtClean="0"/>
          </a:p>
          <a:p>
            <a:pPr>
              <a:buFont typeface="Wingdings" pitchFamily="2" charset="2"/>
              <a:buChar char="Ø"/>
            </a:pPr>
            <a:r>
              <a:rPr lang="el-GR" sz="3200" dirty="0" smtClean="0"/>
              <a:t> ξεναγήσεις</a:t>
            </a:r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204864"/>
            <a:ext cx="8172400" cy="4464496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l-GR" dirty="0" smtClean="0"/>
              <a:t>Από το χειμερινό εξάμηνο 2017-2018</a:t>
            </a:r>
            <a:endParaRPr lang="en-US" dirty="0" smtClean="0"/>
          </a:p>
          <a:p>
            <a:pPr>
              <a:buNone/>
            </a:pPr>
            <a:endParaRPr lang="el-GR" sz="800" dirty="0" smtClean="0"/>
          </a:p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το ΠΑΜΑΚ (ΓΔ) στα ελληνικά, δημόσια ΑΕΙ</a:t>
            </a:r>
            <a:endParaRPr lang="en-US" dirty="0" smtClean="0"/>
          </a:p>
          <a:p>
            <a:pPr>
              <a:buNone/>
            </a:pPr>
            <a:endParaRPr lang="el-GR" sz="800" dirty="0" smtClean="0"/>
          </a:p>
          <a:p>
            <a:r>
              <a:rPr lang="el-GR" dirty="0" smtClean="0"/>
              <a:t>Με απόφαση ΣΥΓΚΛΗΤΟΥ (αρ.αποφ.11/23.11.2016)</a:t>
            </a:r>
            <a:endParaRPr lang="en-US" dirty="0" smtClean="0"/>
          </a:p>
          <a:p>
            <a:endParaRPr lang="en-US" sz="900" dirty="0" smtClean="0"/>
          </a:p>
          <a:p>
            <a:r>
              <a:rPr lang="el-GR" dirty="0" smtClean="0"/>
              <a:t>Παρέχει στους φοιτητές του βιωματικά σεμινάρια Ανάπτυξης Δεξιοτήτων</a:t>
            </a:r>
            <a:r>
              <a:rPr lang="en-US" dirty="0" smtClean="0"/>
              <a:t> </a:t>
            </a:r>
            <a:r>
              <a:rPr lang="el-GR" dirty="0" smtClean="0"/>
              <a:t>και Διαχείρισης Σταδιοδρομίας (</a:t>
            </a:r>
            <a:r>
              <a:rPr lang="en-US" dirty="0" smtClean="0"/>
              <a:t>Career Management Skills) </a:t>
            </a:r>
          </a:p>
          <a:p>
            <a:pPr>
              <a:buNone/>
            </a:pPr>
            <a:endParaRPr lang="el-GR" sz="900" dirty="0" smtClean="0"/>
          </a:p>
          <a:p>
            <a:r>
              <a:rPr lang="el-GR" dirty="0" smtClean="0"/>
              <a:t>Πιστοποιεί τη διαδικασία με την ένταξη των σεμιναρίων στο </a:t>
            </a:r>
            <a:r>
              <a:rPr lang="en-US" dirty="0" smtClean="0"/>
              <a:t>Diploma Supplement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B67B-56F4-4134-96FE-30DA716481B5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0" y="2132856"/>
            <a:ext cx="81724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/>
              <a:t>Σεμινάρια Ανάπτυξης Δεξιοτήτων</a:t>
            </a:r>
            <a:endParaRPr lang="el-GR" b="1" dirty="0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3419872" cy="93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Secretariat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0"/>
            <a:ext cx="4608512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/>
          </a:bodyPr>
          <a:lstStyle/>
          <a:p>
            <a:r>
              <a:rPr lang="el-GR" dirty="0" smtClean="0"/>
              <a:t>Επισκεφτείτε μας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844824"/>
            <a:ext cx="759904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i="1" dirty="0" smtClean="0"/>
              <a:t>Υπηρεσίες πληροφόρησης και συμβουλευτικής υποστήριξης</a:t>
            </a:r>
            <a:r>
              <a:rPr lang="en-US" sz="2000" i="1" dirty="0" smtClean="0"/>
              <a:t> </a:t>
            </a:r>
            <a:r>
              <a:rPr lang="el-GR" sz="2000" i="1" dirty="0" smtClean="0"/>
              <a:t>σε</a:t>
            </a:r>
            <a:endParaRPr lang="en-US" sz="2000" i="1" dirty="0" smtClean="0"/>
          </a:p>
          <a:p>
            <a:pPr>
              <a:buNone/>
            </a:pPr>
            <a:r>
              <a:rPr lang="el-GR" sz="2000" i="1" dirty="0" smtClean="0"/>
              <a:t>θέματα </a:t>
            </a:r>
            <a:r>
              <a:rPr lang="el-GR" sz="2000" b="1" i="1" dirty="0" smtClean="0"/>
              <a:t>σχεδιασμού σταδιοδρομίας.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Βρισκόμαστε:</a:t>
            </a:r>
            <a:r>
              <a:rPr lang="en-US" dirty="0" smtClean="0"/>
              <a:t> </a:t>
            </a:r>
            <a:r>
              <a:rPr lang="el-GR" sz="1800" dirty="0" smtClean="0">
                <a:latin typeface="Calibri" pitchFamily="34" charset="0"/>
              </a:rPr>
              <a:t>στο Πανεπιστήμιο Μακεδονίας, </a:t>
            </a:r>
            <a:r>
              <a:rPr lang="el-GR" sz="1800" dirty="0" err="1" smtClean="0">
                <a:latin typeface="Calibri" pitchFamily="34" charset="0"/>
              </a:rPr>
              <a:t>Ημιόροφος</a:t>
            </a:r>
            <a:r>
              <a:rPr lang="el-GR" sz="1800" dirty="0" smtClean="0">
                <a:latin typeface="Calibri" pitchFamily="34" charset="0"/>
              </a:rPr>
              <a:t>, γρ.7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 smtClean="0">
                <a:latin typeface="Calibri" pitchFamily="34" charset="0"/>
              </a:rPr>
              <a:t>			     </a:t>
            </a:r>
            <a:r>
              <a:rPr lang="el-GR" sz="1800" dirty="0" err="1" smtClean="0">
                <a:latin typeface="Calibri" pitchFamily="34" charset="0"/>
              </a:rPr>
              <a:t>Τηλ</a:t>
            </a:r>
            <a:r>
              <a:rPr lang="el-GR" sz="1800" dirty="0" smtClean="0">
                <a:latin typeface="Calibri" pitchFamily="34" charset="0"/>
              </a:rPr>
              <a:t>.  2310-891</a:t>
            </a:r>
            <a:r>
              <a:rPr lang="en-US" sz="1800" dirty="0" smtClean="0">
                <a:latin typeface="Calibri" pitchFamily="34" charset="0"/>
              </a:rPr>
              <a:t>221/</a:t>
            </a:r>
            <a:r>
              <a:rPr lang="el-GR" sz="1800" dirty="0" smtClean="0">
                <a:latin typeface="Calibri" pitchFamily="34" charset="0"/>
              </a:rPr>
              <a:t>3</a:t>
            </a:r>
            <a:r>
              <a:rPr lang="en-US" sz="1800" dirty="0" smtClean="0">
                <a:latin typeface="Calibri" pitchFamily="34" charset="0"/>
              </a:rPr>
              <a:t>42</a:t>
            </a:r>
          </a:p>
          <a:p>
            <a:pPr>
              <a:lnSpc>
                <a:spcPct val="80000"/>
              </a:lnSpc>
              <a:buNone/>
            </a:pPr>
            <a:r>
              <a:rPr lang="el-GR" sz="1800" dirty="0" smtClean="0">
                <a:latin typeface="Calibri" pitchFamily="34" charset="0"/>
              </a:rPr>
              <a:t>	</a:t>
            </a:r>
            <a:r>
              <a:rPr lang="en-US" sz="1800" dirty="0" smtClean="0">
                <a:latin typeface="Calibri" pitchFamily="34" charset="0"/>
              </a:rPr>
              <a:t>		      </a:t>
            </a:r>
            <a:r>
              <a:rPr lang="el-GR" sz="1800" dirty="0" smtClean="0">
                <a:latin typeface="Calibri" pitchFamily="34" charset="0"/>
              </a:rPr>
              <a:t>Ε</a:t>
            </a:r>
            <a:r>
              <a:rPr lang="it-IT" sz="1800" dirty="0" smtClean="0">
                <a:latin typeface="Calibri" pitchFamily="34" charset="0"/>
              </a:rPr>
              <a:t>-mail: career@uom.edu.gr </a:t>
            </a:r>
            <a:endParaRPr lang="it-IT" sz="1800" dirty="0" smtClean="0">
              <a:solidFill>
                <a:srgbClr val="9933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en-US" sz="1800" dirty="0" smtClean="0">
              <a:solidFill>
                <a:srgbClr val="9933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993300"/>
                </a:solidFill>
                <a:latin typeface="Calibri" pitchFamily="34" charset="0"/>
              </a:rPr>
              <a:t>https://dasta.uom.gr/Career/default.aspx</a:t>
            </a:r>
          </a:p>
          <a:p>
            <a:pPr>
              <a:lnSpc>
                <a:spcPct val="80000"/>
              </a:lnSpc>
              <a:buNone/>
            </a:pPr>
            <a:r>
              <a:rPr lang="el-GR" sz="2800" dirty="0" smtClean="0">
                <a:solidFill>
                  <a:srgbClr val="993300"/>
                </a:solidFill>
                <a:latin typeface="Calibri" pitchFamily="34" charset="0"/>
              </a:rPr>
              <a:t>http://www.facebook.com/career.uom</a:t>
            </a:r>
            <a:endParaRPr lang="en-US" sz="2800" dirty="0" smtClean="0">
              <a:solidFill>
                <a:srgbClr val="993300"/>
              </a:solidFill>
              <a:latin typeface="Calibri" pitchFamily="34" charset="0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B67B-56F4-4134-96FE-30DA716481B5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251520" y="1772816"/>
            <a:ext cx="7776864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55576" y="5589240"/>
            <a:ext cx="69847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bg1"/>
                </a:solidFill>
              </a:rPr>
              <a:t>Σας  ευχόμαστε καλή αρχή και σας περιμένουμε…</a:t>
            </a:r>
            <a:endParaRPr lang="el-G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26184" cy="1138138"/>
          </a:xfrm>
        </p:spPr>
        <p:txBody>
          <a:bodyPr>
            <a:normAutofit/>
          </a:bodyPr>
          <a:lstStyle/>
          <a:p>
            <a:r>
              <a:rPr lang="el-GR" dirty="0" smtClean="0"/>
              <a:t>				</a:t>
            </a:r>
            <a:endParaRPr lang="el-GR" dirty="0"/>
          </a:p>
        </p:txBody>
      </p:sp>
      <p:pic>
        <p:nvPicPr>
          <p:cNvPr id="25602" name="Picture 2" descr="\\thea\gr_dias_shared\new_shared_GD\ΠΕ.11\Μεταπτυχιακά Νοεμβρίου 2014\Παρουσιάσεις\Eikones\motivation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76812" cy="5057800"/>
          </a:xfrm>
          <a:prstGeom prst="rect">
            <a:avLst/>
          </a:prstGeom>
          <a:noFill/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F1B6-E28E-4984-A488-24119AE8BB17}" type="slidenum">
              <a:rPr lang="el-GR" smtClean="0"/>
              <a:pPr/>
              <a:t>15</a:t>
            </a:fld>
            <a:endParaRPr lang="el-GR"/>
          </a:p>
        </p:txBody>
      </p:sp>
      <p:pic>
        <p:nvPicPr>
          <p:cNvPr id="25606" name="Picture 6" descr="C:\Users\Secretariat\Desktop\student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0"/>
            <a:ext cx="2808312" cy="1868804"/>
          </a:xfrm>
          <a:prstGeom prst="rect">
            <a:avLst/>
          </a:prstGeom>
          <a:noFill/>
        </p:spPr>
      </p:pic>
      <p:pic>
        <p:nvPicPr>
          <p:cNvPr id="25607" name="Picture 7" descr="C:\Users\Secretariat\Desktop\student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772816"/>
            <a:ext cx="2808312" cy="1818297"/>
          </a:xfrm>
          <a:prstGeom prst="rect">
            <a:avLst/>
          </a:prstGeom>
          <a:noFill/>
        </p:spPr>
      </p:pic>
      <p:pic>
        <p:nvPicPr>
          <p:cNvPr id="25609" name="Picture 9" descr="C:\Users\Secretariat\Desktop\student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13176"/>
            <a:ext cx="2877925" cy="1844824"/>
          </a:xfrm>
          <a:prstGeom prst="rect">
            <a:avLst/>
          </a:prstGeom>
          <a:noFill/>
        </p:spPr>
      </p:pic>
      <p:pic>
        <p:nvPicPr>
          <p:cNvPr id="18434" name="Picture 2" descr="C:\Users\Secretariat\Desktop\ΠΑΡΟΥΣΙΑΣΕΙΣ_2015_PANSOF\Eikones_ergasia\emloyabilit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5013176"/>
            <a:ext cx="2714155" cy="1844824"/>
          </a:xfrm>
          <a:prstGeom prst="rect">
            <a:avLst/>
          </a:prstGeom>
          <a:noFill/>
        </p:spPr>
      </p:pic>
      <p:pic>
        <p:nvPicPr>
          <p:cNvPr id="31746" name="Picture 2" descr="C:\Users\Secretariat\Desktop\ΠΑΡΟΥΣΙΑΣΕΙΣ_2015_PANSOF\Eikones_ergasia\Quote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3571836"/>
            <a:ext cx="2259324" cy="3178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67544" y="1340768"/>
            <a:ext cx="7632848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b="1" i="1" dirty="0" smtClean="0"/>
              <a:t>Τι είναι ?</a:t>
            </a:r>
          </a:p>
          <a:p>
            <a:r>
              <a:rPr lang="el-GR" dirty="0" smtClean="0"/>
              <a:t>Μία υπηρεσία που συνδέει την ακαδημαϊκή γνώση με την αγορά εργασίας</a:t>
            </a:r>
          </a:p>
          <a:p>
            <a:pPr>
              <a:buFont typeface="Wingdings" pitchFamily="2" charset="2"/>
              <a:buNone/>
            </a:pPr>
            <a:endParaRPr lang="el-GR" sz="1200" dirty="0" smtClean="0"/>
          </a:p>
          <a:p>
            <a:r>
              <a:rPr lang="el-GR" dirty="0" smtClean="0"/>
              <a:t>Προωθεί την επαγγελματική</a:t>
            </a:r>
            <a:r>
              <a:rPr lang="el-GR" i="1" dirty="0" smtClean="0"/>
              <a:t> </a:t>
            </a:r>
            <a:r>
              <a:rPr lang="el-GR" dirty="0" smtClean="0"/>
              <a:t>ανάπτυξη παράλληλα με την προσωπική αυτοβελτίωση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B67B-56F4-4134-96FE-30DA716481B5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16387" name="Picture 3" descr="C:\Users\Secretariat\Desktop\ΠΑΡΟΥΣΙΑΣΕΙΣ_2015_PANSOF\Eikones_ergasia\balance_career_go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77072"/>
            <a:ext cx="7344816" cy="2708070"/>
          </a:xfrm>
          <a:prstGeom prst="rect">
            <a:avLst/>
          </a:prstGeom>
          <a:noFill/>
        </p:spPr>
      </p:pic>
      <p:pic>
        <p:nvPicPr>
          <p:cNvPr id="7" name="Picture 4" descr="C:\Users\Secretariat\Desktop\ADMINE\20151105_FinalYlika\LOGO\JPG\CMYK\grafeio_diasyndesis_GR_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8680"/>
            <a:ext cx="4464496" cy="1398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116632"/>
            <a:ext cx="7239000" cy="7703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Τι σας προσφέρει;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4846320"/>
          </a:xfrm>
        </p:spPr>
        <p:txBody>
          <a:bodyPr/>
          <a:lstStyle/>
          <a:p>
            <a:r>
              <a:rPr lang="el-GR" sz="2000" dirty="0" smtClean="0"/>
              <a:t> Ενημέρωση (από πηγές και εκδηλώσεις) για τα επαγγέλματα και τις προοπτικές της σταδιοδρομίας σας.</a:t>
            </a:r>
          </a:p>
          <a:p>
            <a:r>
              <a:rPr lang="el-GR" sz="2000" dirty="0" smtClean="0"/>
              <a:t> Εκπαίδευση στην αναζήτηση και διαχείριση πληροφοριών αυτογνωσίας και τάσεων ζήτησης επαγγελμάτων.</a:t>
            </a:r>
          </a:p>
          <a:p>
            <a:r>
              <a:rPr lang="el-GR" sz="2000" dirty="0" smtClean="0"/>
              <a:t> Ατομική και ομαδική συμβουλευτική πλάνου καριέρας.</a:t>
            </a:r>
          </a:p>
          <a:p>
            <a:pPr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B67B-56F4-4134-96FE-30DA716481B5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5" name="10 - Εικόνα" descr="C:\Users\Secretariat\Desktop\FullSizeRen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3392990" cy="21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IMG_05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365104"/>
            <a:ext cx="3376784" cy="222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iografik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996952"/>
            <a:ext cx="1368152" cy="127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ynenteyx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996952"/>
            <a:ext cx="134859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erarxisi_Ax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517232"/>
            <a:ext cx="11874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5517232"/>
            <a:ext cx="11525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5517232"/>
            <a:ext cx="11525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4664"/>
            <a:ext cx="478802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B67B-56F4-4134-96FE-30DA716481B5}" type="slidenum">
              <a:rPr lang="el-GR" smtClean="0"/>
              <a:pPr/>
              <a:t>4</a:t>
            </a:fld>
            <a:endParaRPr lang="el-GR"/>
          </a:p>
        </p:txBody>
      </p:sp>
      <p:pic>
        <p:nvPicPr>
          <p:cNvPr id="10" name="9 - Εικόνα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509120"/>
            <a:ext cx="4355976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s.panagiotidou\Desktop\0_ig5bFf1dmNB8-FC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44823"/>
            <a:ext cx="4572000" cy="3483865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107504" y="836712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dasta.uom.gr/career</a:t>
            </a:r>
          </a:p>
          <a:p>
            <a:endParaRPr lang="el-GR" sz="2800" b="1" dirty="0"/>
          </a:p>
        </p:txBody>
      </p:sp>
      <p:sp>
        <p:nvSpPr>
          <p:cNvPr id="9" name="8 - Δεξιό βέλος"/>
          <p:cNvSpPr/>
          <p:nvPr/>
        </p:nvSpPr>
        <p:spPr>
          <a:xfrm>
            <a:off x="1187624" y="1412776"/>
            <a:ext cx="194421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2" name="Picture 4" descr="C:\Users\s.panagiotidou\Desktop\facebook-new-brand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5333845"/>
            <a:ext cx="2699792" cy="1524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99592" y="692696"/>
            <a:ext cx="7239000" cy="88235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	</a:t>
            </a:r>
            <a:br>
              <a:rPr lang="el-GR" dirty="0" smtClean="0"/>
            </a:br>
            <a:r>
              <a:rPr lang="el-GR" dirty="0" smtClean="0"/>
              <a:t>      	Σας εκπαιδεύουμε στη διαχείριση της σταδιοδρομίας σας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2950184"/>
            <a:ext cx="9036496" cy="3907816"/>
          </a:xfrm>
        </p:spPr>
        <p:txBody>
          <a:bodyPr>
            <a:normAutofit/>
          </a:bodyPr>
          <a:lstStyle/>
          <a:p>
            <a:r>
              <a:rPr lang="el-GR" dirty="0" smtClean="0"/>
              <a:t>  </a:t>
            </a:r>
            <a:r>
              <a:rPr lang="el-GR" sz="2400" b="1" dirty="0" smtClean="0"/>
              <a:t>Αυτογνωσία</a:t>
            </a:r>
            <a:r>
              <a:rPr lang="el-GR" sz="2400" dirty="0" smtClean="0"/>
              <a:t>: προσωπικότητα, εκπαίδευση, επάγγελμα</a:t>
            </a:r>
          </a:p>
          <a:p>
            <a:r>
              <a:rPr lang="el-GR" sz="2400" b="1" dirty="0" smtClean="0"/>
              <a:t>  Πληροφόρηση</a:t>
            </a:r>
            <a:r>
              <a:rPr lang="el-GR" sz="2400" dirty="0" smtClean="0"/>
              <a:t>: τάσεις, συνθήκες, παραδείγματα</a:t>
            </a:r>
          </a:p>
          <a:p>
            <a:r>
              <a:rPr lang="el-GR" sz="2400" dirty="0" smtClean="0"/>
              <a:t>  </a:t>
            </a:r>
            <a:r>
              <a:rPr lang="el-GR" sz="2400" b="1" dirty="0" smtClean="0"/>
              <a:t>Λήψη Αποφάσεων</a:t>
            </a:r>
            <a:r>
              <a:rPr lang="el-GR" sz="2400" dirty="0" smtClean="0"/>
              <a:t>: «έξυπνοι» στόχοι</a:t>
            </a:r>
          </a:p>
          <a:p>
            <a:r>
              <a:rPr lang="el-GR" sz="2400" b="1" dirty="0" smtClean="0"/>
              <a:t>  Αναζήτηση Επιλογών</a:t>
            </a:r>
            <a:r>
              <a:rPr lang="el-GR" sz="2400" dirty="0" smtClean="0"/>
              <a:t>: πηγές, δίκτυα, μέσα,  ευκαιρίες</a:t>
            </a:r>
          </a:p>
          <a:p>
            <a:r>
              <a:rPr lang="el-GR" sz="2400" dirty="0" smtClean="0"/>
              <a:t>  </a:t>
            </a:r>
            <a:r>
              <a:rPr lang="el-GR" sz="2400" b="1" dirty="0" smtClean="0"/>
              <a:t>Επίλυση Προβλημάτων</a:t>
            </a:r>
            <a:r>
              <a:rPr lang="el-GR" sz="2400" dirty="0" smtClean="0"/>
              <a:t>: εμπόδια, δυσχέρειες</a:t>
            </a:r>
          </a:p>
          <a:p>
            <a:r>
              <a:rPr lang="el-GR" sz="2400" dirty="0" smtClean="0"/>
              <a:t>  </a:t>
            </a:r>
            <a:r>
              <a:rPr lang="el-GR" sz="2400" b="1" dirty="0" smtClean="0"/>
              <a:t>Δράση!!!</a:t>
            </a:r>
          </a:p>
          <a:p>
            <a:r>
              <a:rPr lang="el-GR" sz="2400" dirty="0" smtClean="0"/>
              <a:t>  </a:t>
            </a:r>
            <a:r>
              <a:rPr lang="el-GR" sz="2400" b="1" dirty="0" smtClean="0"/>
              <a:t>Διορθωτικές Παρεμβάσεις</a:t>
            </a:r>
            <a:r>
              <a:rPr lang="el-GR" sz="2400" dirty="0" smtClean="0"/>
              <a:t>: μαθαίνω, διορθώνομαι, εκτιμώ, εξελίσσομαι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B67B-56F4-4134-96FE-30DA716481B5}" type="slidenum">
              <a:rPr lang="el-GR" smtClean="0"/>
              <a:pPr/>
              <a:t>5</a:t>
            </a:fld>
            <a:endParaRPr lang="el-GR"/>
          </a:p>
        </p:txBody>
      </p:sp>
      <p:pic>
        <p:nvPicPr>
          <p:cNvPr id="19458" name="Picture 2" descr="C:\Users\Secretariat\Desktop\newemploy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2448272" cy="1325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B67B-56F4-4134-96FE-30DA716481B5}" type="slidenum">
              <a:rPr lang="el-GR" smtClean="0"/>
              <a:pPr/>
              <a:t>6</a:t>
            </a:fld>
            <a:endParaRPr lang="el-GR"/>
          </a:p>
        </p:txBody>
      </p:sp>
      <p:pic>
        <p:nvPicPr>
          <p:cNvPr id="5" name="Picture 4" descr="C:\Users\Secretariat\Desktop\ΠΑΡΟΥΣΙΑΣΕΙΣ_2015_PANSOF\Articles_Yliko_Ergasia\careerplann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6092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16824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Ξεκινήστε από το 1</a:t>
            </a:r>
            <a:r>
              <a:rPr lang="el-GR" baseline="30000" dirty="0" smtClean="0"/>
              <a:t>ο</a:t>
            </a:r>
            <a:r>
              <a:rPr lang="el-GR" dirty="0" smtClean="0"/>
              <a:t> έτος σπουδών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2996952"/>
            <a:ext cx="8568952" cy="3861048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Συγκεντρώστε τα ΤΥΠΙΚΑ ΠΡΟΣΟΝΤΑ: γνώσεις, τεχνογνωσία</a:t>
            </a:r>
          </a:p>
          <a:p>
            <a:pPr>
              <a:buNone/>
            </a:pPr>
            <a:endParaRPr lang="el-GR" sz="1200" dirty="0" smtClean="0"/>
          </a:p>
          <a:p>
            <a:r>
              <a:rPr lang="el-GR" dirty="0" smtClean="0"/>
              <a:t>Μάθετε τα δικά σας ΠΡΟΣΩΠΙΚΑ ΧΑΡΑΚΤΗΡΙΣΤΙΚΑ: κλίσεις, ενδιαφέροντα, αξίες, πεποιθήσεις</a:t>
            </a:r>
          </a:p>
          <a:p>
            <a:pPr>
              <a:buNone/>
            </a:pPr>
            <a:endParaRPr lang="el-GR" sz="1000" dirty="0" smtClean="0"/>
          </a:p>
          <a:p>
            <a:r>
              <a:rPr lang="el-GR" dirty="0" smtClean="0"/>
              <a:t>Αναζητήστε τον ΕΠΑΓΓΕΛΜΑΤΙΚΟ σας  ΠΡΟΣΑΝΑΤΟΛΙΣΜΟ: στόχους, εμπειρίες, διαχείριση σταδιοδρομίας</a:t>
            </a:r>
          </a:p>
          <a:p>
            <a:pPr>
              <a:buNone/>
            </a:pPr>
            <a:endParaRPr lang="el-GR" sz="1200" dirty="0" smtClean="0"/>
          </a:p>
          <a:p>
            <a:r>
              <a:rPr lang="el-GR" dirty="0" smtClean="0"/>
              <a:t> Αναπτύξτε ΚΟΙΝΩΝΙΚΕΣ/ΜΕΤΑΒΙΒΑΣΙΜΕΣ ΔΕΞΙΟΤΗΤΕΣ (</a:t>
            </a:r>
            <a:r>
              <a:rPr lang="en-US" dirty="0" smtClean="0"/>
              <a:t>soft skills) </a:t>
            </a:r>
            <a:endParaRPr lang="el-GR" dirty="0" smtClean="0"/>
          </a:p>
          <a:p>
            <a:pPr>
              <a:buNone/>
            </a:pPr>
            <a:endParaRPr lang="el-GR" sz="1200" dirty="0" smtClean="0"/>
          </a:p>
          <a:p>
            <a:pPr>
              <a:buNone/>
            </a:pPr>
            <a:endParaRPr lang="el-GR" b="1" dirty="0" smtClean="0"/>
          </a:p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B67B-56F4-4134-96FE-30DA716481B5}" type="slidenum">
              <a:rPr lang="el-GR" smtClean="0"/>
              <a:pPr/>
              <a:t>7</a:t>
            </a:fld>
            <a:endParaRPr lang="el-GR"/>
          </a:p>
        </p:txBody>
      </p:sp>
      <p:pic>
        <p:nvPicPr>
          <p:cNvPr id="3073" name="Picture 1" descr="C:\Users\Secretariat\Desktop\recruit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077" y="1268760"/>
            <a:ext cx="6263923" cy="1446715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467544" y="1412776"/>
            <a:ext cx="2448272" cy="1368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Προετοιμαστείτε </a:t>
            </a:r>
          </a:p>
          <a:p>
            <a:pPr algn="ctr"/>
            <a:r>
              <a:rPr lang="el-GR" dirty="0" smtClean="0"/>
              <a:t>για να πετύχετε</a:t>
            </a:r>
          </a:p>
          <a:p>
            <a:pPr algn="ctr"/>
            <a:r>
              <a:rPr lang="el-GR" dirty="0" smtClean="0"/>
              <a:t> στο επάγγελμα </a:t>
            </a:r>
          </a:p>
          <a:p>
            <a:pPr algn="ctr"/>
            <a:r>
              <a:rPr lang="el-GR" dirty="0" smtClean="0"/>
              <a:t>που σας ταιριάζει!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   ΜΕΤΑΒΙΒΑΣΙΜΕΣ ΔΕΞΙΟΤΗΤΕΣ (</a:t>
            </a:r>
            <a:r>
              <a:rPr lang="en-US" dirty="0" smtClean="0"/>
              <a:t>soft skills)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B67B-56F4-4134-96FE-30DA716481B5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20482" name="Picture 2" descr="C:\Users\Secretariat\Desktop\softskills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279403" cy="2852936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4499992" y="1628800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/>
              <a:t>Δεξιότητες που αναπτύσσονται και ενισχύονται μέσα από ποικίλες δραστηριότητες.</a:t>
            </a:r>
          </a:p>
        </p:txBody>
      </p:sp>
      <p:sp>
        <p:nvSpPr>
          <p:cNvPr id="10" name="9 - Διάγραμμα ροής: Εναλλακτική διεργασία"/>
          <p:cNvSpPr/>
          <p:nvPr/>
        </p:nvSpPr>
        <p:spPr>
          <a:xfrm>
            <a:off x="4427984" y="1556792"/>
            <a:ext cx="3024336" cy="1584176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755576" y="4797152"/>
            <a:ext cx="2736304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Ορθογώνιο"/>
          <p:cNvSpPr/>
          <p:nvPr/>
        </p:nvSpPr>
        <p:spPr>
          <a:xfrm>
            <a:off x="755576" y="4869160"/>
            <a:ext cx="27363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600" dirty="0" smtClean="0"/>
              <a:t>Αξιοποιούνται σε διάφορα </a:t>
            </a:r>
            <a:endParaRPr lang="en-US" sz="1600" dirty="0" smtClean="0"/>
          </a:p>
          <a:p>
            <a:pPr>
              <a:buNone/>
            </a:pPr>
            <a:r>
              <a:rPr lang="el-GR" sz="1600" dirty="0" smtClean="0"/>
              <a:t>επαγγελματικά περιβάλλοντα</a:t>
            </a:r>
          </a:p>
          <a:p>
            <a:pPr>
              <a:buNone/>
            </a:pPr>
            <a:endParaRPr lang="el-GR" dirty="0" smtClean="0"/>
          </a:p>
        </p:txBody>
      </p:sp>
      <p:pic>
        <p:nvPicPr>
          <p:cNvPr id="17410" name="Picture 2" descr="C:\Users\Secretariat\Desktop\ΠΑΡΟΥΣΙΑΣΕΙΣ_2015_PANSOF\Eikones_ergasia\soft_skills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84984"/>
            <a:ext cx="2281064" cy="3421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idx="1"/>
          </p:nvPr>
        </p:nvSpPr>
        <p:spPr>
          <a:xfrm>
            <a:off x="179512" y="548680"/>
            <a:ext cx="7812360" cy="72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l-GR" sz="1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Οι κοινωνικές/μεταβιβάσιμες δεξιότητες (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soft skills)</a:t>
            </a:r>
            <a:r>
              <a:rPr lang="el-GR" sz="1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αξιολογούνται σημαντικά από τα στελέχη επιλογής προσωπικού, στην πρόσληψη νέων αποφοίτων </a:t>
            </a:r>
          </a:p>
        </p:txBody>
      </p:sp>
      <p:sp>
        <p:nvSpPr>
          <p:cNvPr id="12291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4323E1-1AE9-4621-B8A5-ACD8211CA13A}" type="slidenum">
              <a:rPr lang="el-GR" smtClean="0"/>
              <a:pPr/>
              <a:t>9</a:t>
            </a:fld>
            <a:endParaRPr lang="el-GR" smtClean="0"/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179512" y="1196752"/>
            <a:ext cx="89644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el-GR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Κάποιες από αυτές είναι:</a:t>
            </a:r>
          </a:p>
          <a:p>
            <a:pPr marL="469900" indent="-469900"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el-GR" sz="2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Επικοινωνία</a:t>
            </a:r>
            <a:r>
              <a:rPr lang="en-US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</a:t>
            </a:r>
            <a:r>
              <a:rPr lang="el-GR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Αποφασιστικότητα</a:t>
            </a:r>
            <a:r>
              <a:rPr lang="en-US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</a:t>
            </a:r>
          </a:p>
          <a:p>
            <a:pPr marL="469900" indent="-469900"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el-GR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Επίλυση προβλημάτων</a:t>
            </a:r>
            <a:r>
              <a:rPr lang="en-US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</a:t>
            </a:r>
            <a:r>
              <a:rPr lang="el-GR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Οργανωτικότητα</a:t>
            </a:r>
            <a:r>
              <a:rPr lang="en-US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</a:t>
            </a:r>
          </a:p>
          <a:p>
            <a:pPr marL="469900" indent="-469900"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el-GR" sz="2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Ευελιξία</a:t>
            </a:r>
            <a:r>
              <a:rPr lang="en-US" sz="2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</a:t>
            </a:r>
            <a:r>
              <a:rPr lang="el-GR" sz="2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Διαχείριση χρόνου, </a:t>
            </a:r>
          </a:p>
          <a:p>
            <a:pPr marL="469900" indent="-469900"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el-GR" sz="2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Εργασία υπό Πίεση, Προσαρμοστικότητα, Αποτελεσματικότητα</a:t>
            </a:r>
          </a:p>
          <a:p>
            <a:pPr marL="469900" indent="-469900"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el-GR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l-GR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ΚΑΙ οι…</a:t>
            </a:r>
            <a:endParaRPr lang="el-GR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5362" name="Picture 2" descr="C:\Users\Secretariat\Desktop\ΠΑΡΟΥΣΙΑΣΕΙΣ_2015_PANSOF\Eikones_ergasia\softskills-0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852462"/>
            <a:ext cx="6696744" cy="30055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952</TotalTime>
  <Words>451</Words>
  <Application>Microsoft Office PowerPoint</Application>
  <PresentationFormat>Προβολή στην οθόνη (4:3)</PresentationFormat>
  <Paragraphs>101</Paragraphs>
  <Slides>15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Αστικό</vt:lpstr>
      <vt:lpstr>Διαφάνεια 1</vt:lpstr>
      <vt:lpstr>Διαφάνεια 2</vt:lpstr>
      <vt:lpstr> Τι σας προσφέρει;</vt:lpstr>
      <vt:lpstr>Διαφάνεια 4</vt:lpstr>
      <vt:lpstr>         Σας εκπαιδεύουμε στη διαχείριση της σταδιοδρομίας σας </vt:lpstr>
      <vt:lpstr>Διαφάνεια 6</vt:lpstr>
      <vt:lpstr>Ξεκινήστε από το 1ο έτος σπουδών</vt:lpstr>
      <vt:lpstr>   ΜΕΤΑΒΙΒΑΣΙΜΕΣ ΔΕΞΙΟΤΗΤΕΣ (soft skills)</vt:lpstr>
      <vt:lpstr>Διαφάνεια 9</vt:lpstr>
      <vt:lpstr>Πώς μπορείτε να αναπτύξετε τις δεξιότητές σας στη διάρκεια των σπουδών σας:</vt:lpstr>
      <vt:lpstr>Η «αξία» του Εθελοντισμού    φοιτητική ομάδα υποστήριξης δράσεων εξωστρέφειας </vt:lpstr>
      <vt:lpstr>Διαφάνεια 12</vt:lpstr>
      <vt:lpstr>Διαφάνεια 13</vt:lpstr>
      <vt:lpstr>Επισκεφτείτε μας</vt:lpstr>
      <vt:lpstr>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Brighten  your blind spots</dc:title>
  <dc:creator>Secretariat</dc:creator>
  <cp:lastModifiedBy>user</cp:lastModifiedBy>
  <cp:revision>108</cp:revision>
  <dcterms:created xsi:type="dcterms:W3CDTF">2015-10-30T10:39:35Z</dcterms:created>
  <dcterms:modified xsi:type="dcterms:W3CDTF">2020-10-08T12:52:00Z</dcterms:modified>
</cp:coreProperties>
</file>